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9"/>
  </p:notesMasterIdLst>
  <p:sldIdLst>
    <p:sldId id="256" r:id="rId2"/>
    <p:sldId id="257" r:id="rId3"/>
    <p:sldId id="258" r:id="rId4"/>
    <p:sldId id="259" r:id="rId5"/>
    <p:sldId id="260" r:id="rId6"/>
    <p:sldId id="264" r:id="rId7"/>
    <p:sldId id="261" r:id="rId8"/>
    <p:sldId id="262" r:id="rId9"/>
    <p:sldId id="263" r:id="rId10"/>
    <p:sldId id="265" r:id="rId11"/>
    <p:sldId id="266" r:id="rId12"/>
    <p:sldId id="268" r:id="rId13"/>
    <p:sldId id="269" r:id="rId14"/>
    <p:sldId id="276" r:id="rId15"/>
    <p:sldId id="277" r:id="rId16"/>
    <p:sldId id="278" r:id="rId17"/>
    <p:sldId id="279" r:id="rId18"/>
    <p:sldId id="280" r:id="rId19"/>
    <p:sldId id="270" r:id="rId20"/>
    <p:sldId id="274" r:id="rId21"/>
    <p:sldId id="275" r:id="rId22"/>
    <p:sldId id="281" r:id="rId23"/>
    <p:sldId id="282" r:id="rId24"/>
    <p:sldId id="283" r:id="rId25"/>
    <p:sldId id="284" r:id="rId26"/>
    <p:sldId id="285" r:id="rId27"/>
    <p:sldId id="286" r:id="rId28"/>
    <p:sldId id="291" r:id="rId29"/>
    <p:sldId id="289" r:id="rId30"/>
    <p:sldId id="290" r:id="rId31"/>
    <p:sldId id="287" r:id="rId32"/>
    <p:sldId id="292" r:id="rId33"/>
    <p:sldId id="293" r:id="rId34"/>
    <p:sldId id="294" r:id="rId35"/>
    <p:sldId id="295" r:id="rId36"/>
    <p:sldId id="296" r:id="rId37"/>
    <p:sldId id="297" r:id="rId38"/>
    <p:sldId id="298" r:id="rId39"/>
    <p:sldId id="299" r:id="rId40"/>
    <p:sldId id="301" r:id="rId41"/>
    <p:sldId id="302" r:id="rId42"/>
    <p:sldId id="303" r:id="rId43"/>
    <p:sldId id="304" r:id="rId44"/>
    <p:sldId id="305" r:id="rId45"/>
    <p:sldId id="306" r:id="rId46"/>
    <p:sldId id="308" r:id="rId47"/>
    <p:sldId id="309" r:id="rId48"/>
  </p:sldIdLst>
  <p:sldSz cx="9144000" cy="6858000" type="screen4x3"/>
  <p:notesSz cx="6858000" cy="9144000"/>
  <p:defaultTex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60" autoAdjust="0"/>
  </p:normalViewPr>
  <p:slideViewPr>
    <p:cSldViewPr>
      <p:cViewPr varScale="1">
        <p:scale>
          <a:sx n="66" d="100"/>
          <a:sy n="66" d="100"/>
        </p:scale>
        <p:origin x="-558"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hlavičky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k-SK"/>
          </a:p>
        </p:txBody>
      </p:sp>
      <p:sp>
        <p:nvSpPr>
          <p:cNvPr id="3" name="Zástupný symbol dátum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183376B-4B88-4FDE-AA58-537968253F04}" type="datetimeFigureOut">
              <a:rPr lang="sk-SK" smtClean="0"/>
              <a:pPr/>
              <a:t>2.10.2010</a:t>
            </a:fld>
            <a:endParaRPr lang="sk-SK"/>
          </a:p>
        </p:txBody>
      </p:sp>
      <p:sp>
        <p:nvSpPr>
          <p:cNvPr id="4" name="Zástupný symbol obrazu snímky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k-SK"/>
          </a:p>
        </p:txBody>
      </p:sp>
      <p:sp>
        <p:nvSpPr>
          <p:cNvPr id="5" name="Zástupný symbol poznámok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6" name="Zástupný symbol päty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k-SK"/>
          </a:p>
        </p:txBody>
      </p:sp>
      <p:sp>
        <p:nvSpPr>
          <p:cNvPr id="7" name="Zástupný symbol čísla snímky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0158A58-6297-4E41-9E58-6CC5C85FFFCB}" type="slidenum">
              <a:rPr lang="sk-SK" smtClean="0"/>
              <a:pPr/>
              <a:t>‹#›</a:t>
            </a:fld>
            <a:endParaRPr lang="sk-SK"/>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k-SK" dirty="0" smtClean="0"/>
              <a:t>Len ako zaujímavosť pre vás, dôvod prečo je kapacita pamäte tak dôležitá , je ten, že užívateľ ktorý má vo svojom počítači málo pamäte, si musí dbať na to, aby nemal súčasne spustených zbytočne veľa programov a otvorených príliš veľa veľkých súborov. Pokiaľ pamäť nemá dostatočnú veľkosť, tak operačný systém odkladá časť obsahu operačnej pamäte, ktorý sa do nej nevojde, na disk. Tomuto hovoríme </a:t>
            </a:r>
            <a:r>
              <a:rPr lang="sk-SK" dirty="0" err="1" smtClean="0"/>
              <a:t>swapovanie</a:t>
            </a:r>
            <a:r>
              <a:rPr lang="sk-SK" dirty="0" smtClean="0"/>
              <a:t> (výmena). Prístup na disk je ale v tejto situácii oveľa pomalší, a preto sa počítač významne spomaľuje.</a:t>
            </a:r>
          </a:p>
        </p:txBody>
      </p:sp>
      <p:sp>
        <p:nvSpPr>
          <p:cNvPr id="4" name="Zástupný symbol čísla snímky 3"/>
          <p:cNvSpPr>
            <a:spLocks noGrp="1"/>
          </p:cNvSpPr>
          <p:nvPr>
            <p:ph type="sldNum" sz="quarter" idx="10"/>
          </p:nvPr>
        </p:nvSpPr>
        <p:spPr/>
        <p:txBody>
          <a:bodyPr/>
          <a:lstStyle/>
          <a:p>
            <a:fld id="{70158A58-6297-4E41-9E58-6CC5C85FFFCB}" type="slidenum">
              <a:rPr lang="sk-SK" smtClean="0"/>
              <a:pPr/>
              <a:t>9</a:t>
            </a:fld>
            <a:endParaRPr lang="sk-SK"/>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k-SK" dirty="0" err="1" smtClean="0"/>
              <a:t>Moodle</a:t>
            </a:r>
            <a:r>
              <a:rPr lang="sk-SK" dirty="0" smtClean="0"/>
              <a:t> - Vybrané kapitoly z hardvéru a softvéru (KI/DVKHS-VKHS)</a:t>
            </a:r>
          </a:p>
        </p:txBody>
      </p:sp>
      <p:sp>
        <p:nvSpPr>
          <p:cNvPr id="4" name="Zástupný symbol čísla snímky 3"/>
          <p:cNvSpPr>
            <a:spLocks noGrp="1"/>
          </p:cNvSpPr>
          <p:nvPr>
            <p:ph type="sldNum" sz="quarter" idx="10"/>
          </p:nvPr>
        </p:nvSpPr>
        <p:spPr/>
        <p:txBody>
          <a:bodyPr/>
          <a:lstStyle/>
          <a:p>
            <a:fld id="{70158A58-6297-4E41-9E58-6CC5C85FFFCB}" type="slidenum">
              <a:rPr lang="sk-SK" smtClean="0"/>
              <a:pPr/>
              <a:t>12</a:t>
            </a:fld>
            <a:endParaRPr lang="sk-SK"/>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á snímka">
    <p:bg>
      <p:bgRef idx="1002">
        <a:schemeClr val="bg2"/>
      </p:bgRef>
    </p:bg>
    <p:spTree>
      <p:nvGrpSpPr>
        <p:cNvPr id="1" name=""/>
        <p:cNvGrpSpPr/>
        <p:nvPr/>
      </p:nvGrpSpPr>
      <p:grpSpPr>
        <a:xfrm>
          <a:off x="0" y="0"/>
          <a:ext cx="0" cy="0"/>
          <a:chOff x="0" y="0"/>
          <a:chExt cx="0" cy="0"/>
        </a:xfrm>
      </p:grpSpPr>
      <p:sp>
        <p:nvSpPr>
          <p:cNvPr id="7" name="Voľná forma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Voľná forma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Nadpis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sk-SK" smtClean="0"/>
              <a:t>Kliknite sem a upravte štýl predlohy nadpisov.</a:t>
            </a:r>
            <a:endParaRPr kumimoji="0" lang="en-US"/>
          </a:p>
        </p:txBody>
      </p:sp>
      <p:sp>
        <p:nvSpPr>
          <p:cNvPr id="17" name="Podnadpis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sk-SK" smtClean="0"/>
              <a:t>Kliknite sem a upravte štýl predlohy podnadpisov.</a:t>
            </a:r>
            <a:endParaRPr kumimoji="0" lang="en-US"/>
          </a:p>
        </p:txBody>
      </p:sp>
      <p:sp>
        <p:nvSpPr>
          <p:cNvPr id="30" name="Zástupný symbol dátumu 29"/>
          <p:cNvSpPr>
            <a:spLocks noGrp="1"/>
          </p:cNvSpPr>
          <p:nvPr>
            <p:ph type="dt" sz="half" idx="10"/>
          </p:nvPr>
        </p:nvSpPr>
        <p:spPr/>
        <p:txBody>
          <a:bodyPr/>
          <a:lstStyle/>
          <a:p>
            <a:fld id="{42222027-3B7C-4A42-A0F0-B4FB69AECE13}" type="datetimeFigureOut">
              <a:rPr lang="sk-SK" smtClean="0"/>
              <a:pPr/>
              <a:t>2.10.2010</a:t>
            </a:fld>
            <a:endParaRPr lang="sk-SK"/>
          </a:p>
        </p:txBody>
      </p:sp>
      <p:sp>
        <p:nvSpPr>
          <p:cNvPr id="19" name="Zástupný symbol päty 18"/>
          <p:cNvSpPr>
            <a:spLocks noGrp="1"/>
          </p:cNvSpPr>
          <p:nvPr>
            <p:ph type="ftr" sz="quarter" idx="11"/>
          </p:nvPr>
        </p:nvSpPr>
        <p:spPr/>
        <p:txBody>
          <a:bodyPr/>
          <a:lstStyle/>
          <a:p>
            <a:endParaRPr lang="sk-SK"/>
          </a:p>
        </p:txBody>
      </p:sp>
      <p:sp>
        <p:nvSpPr>
          <p:cNvPr id="27" name="Zástupný symbol čísla snímky 26"/>
          <p:cNvSpPr>
            <a:spLocks noGrp="1"/>
          </p:cNvSpPr>
          <p:nvPr>
            <p:ph type="sldNum" sz="quarter" idx="12"/>
          </p:nvPr>
        </p:nvSpPr>
        <p:spPr/>
        <p:txBody>
          <a:bodyPr/>
          <a:lstStyle/>
          <a:p>
            <a:fld id="{07733BC5-6AFF-4D93-B804-9F9D1ECFA894}" type="slidenum">
              <a:rPr lang="sk-SK" smtClean="0"/>
              <a:pPr/>
              <a:t>‹#›</a:t>
            </a:fld>
            <a:endParaRPr lang="sk-SK"/>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sk-SK" smtClean="0"/>
              <a:t>Kliknite sem a upravte štýl predlohy nadpisov.</a:t>
            </a:r>
            <a:endParaRPr kumimoji="0" lang="en-US"/>
          </a:p>
        </p:txBody>
      </p:sp>
      <p:sp>
        <p:nvSpPr>
          <p:cNvPr id="3" name="Zástupný symbol zvislého textu 2"/>
          <p:cNvSpPr>
            <a:spLocks noGrp="1"/>
          </p:cNvSpPr>
          <p:nvPr>
            <p:ph type="body" orient="vert" idx="1"/>
          </p:nvPr>
        </p:nvSpPr>
        <p:spPr/>
        <p:txBody>
          <a:bodyPr vert="eaVert"/>
          <a:lstStyle/>
          <a:p>
            <a:pPr lvl="0" eaLnBrk="1" latinLnBrk="0" hangingPunct="1"/>
            <a:r>
              <a:rPr lang="sk-SK" smtClean="0"/>
              <a:t>Kliknite sem a upravte štýly predlohy textu.</a:t>
            </a:r>
          </a:p>
          <a:p>
            <a:pPr lvl="1" eaLnBrk="1" latinLnBrk="0" hangingPunct="1"/>
            <a:r>
              <a:rPr lang="sk-SK" smtClean="0"/>
              <a:t>Druhá úroveň</a:t>
            </a:r>
          </a:p>
          <a:p>
            <a:pPr lvl="2" eaLnBrk="1" latinLnBrk="0" hangingPunct="1"/>
            <a:r>
              <a:rPr lang="sk-SK" smtClean="0"/>
              <a:t>Tretia úroveň</a:t>
            </a:r>
          </a:p>
          <a:p>
            <a:pPr lvl="3" eaLnBrk="1" latinLnBrk="0" hangingPunct="1"/>
            <a:r>
              <a:rPr lang="sk-SK" smtClean="0"/>
              <a:t>Štvrtá úroveň</a:t>
            </a:r>
          </a:p>
          <a:p>
            <a:pPr lvl="4" eaLnBrk="1" latinLnBrk="0" hangingPunct="1"/>
            <a:r>
              <a:rPr lang="sk-SK" smtClean="0"/>
              <a:t>Piata úroveň</a:t>
            </a:r>
            <a:endParaRPr kumimoji="0" lang="en-US"/>
          </a:p>
        </p:txBody>
      </p:sp>
      <p:sp>
        <p:nvSpPr>
          <p:cNvPr id="4" name="Zástupný symbol dátumu 3"/>
          <p:cNvSpPr>
            <a:spLocks noGrp="1"/>
          </p:cNvSpPr>
          <p:nvPr>
            <p:ph type="dt" sz="half" idx="10"/>
          </p:nvPr>
        </p:nvSpPr>
        <p:spPr/>
        <p:txBody>
          <a:bodyPr/>
          <a:lstStyle/>
          <a:p>
            <a:fld id="{42222027-3B7C-4A42-A0F0-B4FB69AECE13}" type="datetimeFigureOut">
              <a:rPr lang="sk-SK" smtClean="0"/>
              <a:pPr/>
              <a:t>2.10.2010</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07733BC5-6AFF-4D93-B804-9F9D1ECFA894}" type="slidenum">
              <a:rPr lang="sk-SK" smtClean="0"/>
              <a:pPr/>
              <a:t>‹#›</a:t>
            </a:fld>
            <a:endParaRPr lang="sk-SK"/>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Zvislý nadpis a text">
    <p:spTree>
      <p:nvGrpSpPr>
        <p:cNvPr id="1" name=""/>
        <p:cNvGrpSpPr/>
        <p:nvPr/>
      </p:nvGrpSpPr>
      <p:grpSpPr>
        <a:xfrm>
          <a:off x="0" y="0"/>
          <a:ext cx="0" cy="0"/>
          <a:chOff x="0" y="0"/>
          <a:chExt cx="0" cy="0"/>
        </a:xfrm>
      </p:grpSpPr>
      <p:sp>
        <p:nvSpPr>
          <p:cNvPr id="2" name="Zvislý nadpis 1"/>
          <p:cNvSpPr>
            <a:spLocks noGrp="1"/>
          </p:cNvSpPr>
          <p:nvPr>
            <p:ph type="title" orient="vert"/>
          </p:nvPr>
        </p:nvSpPr>
        <p:spPr>
          <a:xfrm>
            <a:off x="6629400" y="274638"/>
            <a:ext cx="2057400" cy="5851525"/>
          </a:xfrm>
        </p:spPr>
        <p:txBody>
          <a:bodyPr vert="eaVert"/>
          <a:lstStyle/>
          <a:p>
            <a:r>
              <a:rPr kumimoji="0" lang="sk-SK" smtClean="0"/>
              <a:t>Kliknite sem a upravte štýl predlohy nadpisov.</a:t>
            </a:r>
            <a:endParaRPr kumimoji="0" lang="en-US"/>
          </a:p>
        </p:txBody>
      </p:sp>
      <p:sp>
        <p:nvSpPr>
          <p:cNvPr id="3" name="Zástupný symbol zvislého textu 2"/>
          <p:cNvSpPr>
            <a:spLocks noGrp="1"/>
          </p:cNvSpPr>
          <p:nvPr>
            <p:ph type="body" orient="vert" idx="1"/>
          </p:nvPr>
        </p:nvSpPr>
        <p:spPr>
          <a:xfrm>
            <a:off x="457200" y="274638"/>
            <a:ext cx="6019800" cy="5851525"/>
          </a:xfrm>
        </p:spPr>
        <p:txBody>
          <a:bodyPr vert="eaVert"/>
          <a:lstStyle/>
          <a:p>
            <a:pPr lvl="0" eaLnBrk="1" latinLnBrk="0" hangingPunct="1"/>
            <a:r>
              <a:rPr lang="sk-SK" smtClean="0"/>
              <a:t>Kliknite sem a upravte štýly predlohy textu.</a:t>
            </a:r>
          </a:p>
          <a:p>
            <a:pPr lvl="1" eaLnBrk="1" latinLnBrk="0" hangingPunct="1"/>
            <a:r>
              <a:rPr lang="sk-SK" smtClean="0"/>
              <a:t>Druhá úroveň</a:t>
            </a:r>
          </a:p>
          <a:p>
            <a:pPr lvl="2" eaLnBrk="1" latinLnBrk="0" hangingPunct="1"/>
            <a:r>
              <a:rPr lang="sk-SK" smtClean="0"/>
              <a:t>Tretia úroveň</a:t>
            </a:r>
          </a:p>
          <a:p>
            <a:pPr lvl="3" eaLnBrk="1" latinLnBrk="0" hangingPunct="1"/>
            <a:r>
              <a:rPr lang="sk-SK" smtClean="0"/>
              <a:t>Štvrtá úroveň</a:t>
            </a:r>
          </a:p>
          <a:p>
            <a:pPr lvl="4" eaLnBrk="1" latinLnBrk="0" hangingPunct="1"/>
            <a:r>
              <a:rPr lang="sk-SK" smtClean="0"/>
              <a:t>Piata úroveň</a:t>
            </a:r>
            <a:endParaRPr kumimoji="0" lang="en-US"/>
          </a:p>
        </p:txBody>
      </p:sp>
      <p:sp>
        <p:nvSpPr>
          <p:cNvPr id="4" name="Zástupný symbol dátumu 3"/>
          <p:cNvSpPr>
            <a:spLocks noGrp="1"/>
          </p:cNvSpPr>
          <p:nvPr>
            <p:ph type="dt" sz="half" idx="10"/>
          </p:nvPr>
        </p:nvSpPr>
        <p:spPr/>
        <p:txBody>
          <a:bodyPr/>
          <a:lstStyle/>
          <a:p>
            <a:fld id="{42222027-3B7C-4A42-A0F0-B4FB69AECE13}" type="datetimeFigureOut">
              <a:rPr lang="sk-SK" smtClean="0"/>
              <a:pPr/>
              <a:t>2.10.2010</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07733BC5-6AFF-4D93-B804-9F9D1ECFA894}" type="slidenum">
              <a:rPr lang="sk-SK" smtClean="0"/>
              <a:pPr/>
              <a:t>‹#›</a:t>
            </a:fld>
            <a:endParaRPr lang="sk-SK"/>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lgn="l">
              <a:defRPr/>
            </a:lvl1pPr>
          </a:lstStyle>
          <a:p>
            <a:r>
              <a:rPr kumimoji="0" lang="sk-SK" smtClean="0"/>
              <a:t>Kliknite sem a upravte štýl predlohy nadpisov.</a:t>
            </a:r>
            <a:endParaRPr kumimoji="0" lang="en-US"/>
          </a:p>
        </p:txBody>
      </p:sp>
      <p:sp>
        <p:nvSpPr>
          <p:cNvPr id="3" name="Zástupný symbol obsahu 2"/>
          <p:cNvSpPr>
            <a:spLocks noGrp="1"/>
          </p:cNvSpPr>
          <p:nvPr>
            <p:ph idx="1"/>
          </p:nvPr>
        </p:nvSpPr>
        <p:spPr/>
        <p:txBody>
          <a:bodyPr/>
          <a:lstStyle/>
          <a:p>
            <a:pPr lvl="0" eaLnBrk="1" latinLnBrk="0" hangingPunct="1"/>
            <a:r>
              <a:rPr lang="sk-SK" smtClean="0"/>
              <a:t>Kliknite sem a upravte štýly predlohy textu.</a:t>
            </a:r>
          </a:p>
          <a:p>
            <a:pPr lvl="1" eaLnBrk="1" latinLnBrk="0" hangingPunct="1"/>
            <a:r>
              <a:rPr lang="sk-SK" smtClean="0"/>
              <a:t>Druhá úroveň</a:t>
            </a:r>
          </a:p>
          <a:p>
            <a:pPr lvl="2" eaLnBrk="1" latinLnBrk="0" hangingPunct="1"/>
            <a:r>
              <a:rPr lang="sk-SK" smtClean="0"/>
              <a:t>Tretia úroveň</a:t>
            </a:r>
          </a:p>
          <a:p>
            <a:pPr lvl="3" eaLnBrk="1" latinLnBrk="0" hangingPunct="1"/>
            <a:r>
              <a:rPr lang="sk-SK" smtClean="0"/>
              <a:t>Štvrtá úroveň</a:t>
            </a:r>
          </a:p>
          <a:p>
            <a:pPr lvl="4" eaLnBrk="1" latinLnBrk="0" hangingPunct="1"/>
            <a:r>
              <a:rPr lang="sk-SK" smtClean="0"/>
              <a:t>Piata úroveň</a:t>
            </a:r>
            <a:endParaRPr kumimoji="0" lang="en-US"/>
          </a:p>
        </p:txBody>
      </p:sp>
      <p:sp>
        <p:nvSpPr>
          <p:cNvPr id="4" name="Zástupný symbol dátumu 3"/>
          <p:cNvSpPr>
            <a:spLocks noGrp="1"/>
          </p:cNvSpPr>
          <p:nvPr>
            <p:ph type="dt" sz="half" idx="10"/>
          </p:nvPr>
        </p:nvSpPr>
        <p:spPr/>
        <p:txBody>
          <a:bodyPr/>
          <a:lstStyle/>
          <a:p>
            <a:fld id="{42222027-3B7C-4A42-A0F0-B4FB69AECE13}" type="datetimeFigureOut">
              <a:rPr lang="sk-SK" smtClean="0"/>
              <a:pPr/>
              <a:t>2.10.2010</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07733BC5-6AFF-4D93-B804-9F9D1ECFA894}" type="slidenum">
              <a:rPr lang="sk-SK" smtClean="0"/>
              <a:pPr/>
              <a:t>‹#›</a:t>
            </a:fld>
            <a:endParaRPr lang="sk-SK"/>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Hlavička sekcie">
    <p:bg>
      <p:bgRef idx="1002">
        <a:schemeClr val="bg2"/>
      </p:bgRef>
    </p:bg>
    <p:spTree>
      <p:nvGrpSpPr>
        <p:cNvPr id="1" name=""/>
        <p:cNvGrpSpPr/>
        <p:nvPr/>
      </p:nvGrpSpPr>
      <p:grpSpPr>
        <a:xfrm>
          <a:off x="0" y="0"/>
          <a:ext cx="0" cy="0"/>
          <a:chOff x="0" y="0"/>
          <a:chExt cx="0" cy="0"/>
        </a:xfrm>
      </p:grpSpPr>
      <p:sp>
        <p:nvSpPr>
          <p:cNvPr id="7" name="Voľná forma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Voľná forma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Nadpis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sk-SK" smtClean="0"/>
              <a:t>Kliknite sem a upravte štýl predlohy nadpisov.</a:t>
            </a:r>
            <a:endParaRPr kumimoji="0" lang="en-US"/>
          </a:p>
        </p:txBody>
      </p:sp>
      <p:sp>
        <p:nvSpPr>
          <p:cNvPr id="3" name="Zástupný symbol textu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sk-SK" smtClean="0"/>
              <a:t>Kliknite sem a upravte štýly predlohy textu.</a:t>
            </a:r>
          </a:p>
        </p:txBody>
      </p:sp>
      <p:sp>
        <p:nvSpPr>
          <p:cNvPr id="4" name="Zástupný symbol dátumu 3"/>
          <p:cNvSpPr>
            <a:spLocks noGrp="1"/>
          </p:cNvSpPr>
          <p:nvPr>
            <p:ph type="dt" sz="half" idx="10"/>
          </p:nvPr>
        </p:nvSpPr>
        <p:spPr/>
        <p:txBody>
          <a:bodyPr/>
          <a:lstStyle/>
          <a:p>
            <a:fld id="{42222027-3B7C-4A42-A0F0-B4FB69AECE13}" type="datetimeFigureOut">
              <a:rPr lang="sk-SK" smtClean="0"/>
              <a:pPr/>
              <a:t>2.10.2010</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07733BC5-6AFF-4D93-B804-9F9D1ECFA894}" type="slidenum">
              <a:rPr lang="sk-SK" smtClean="0"/>
              <a:pPr/>
              <a:t>‹#›</a:t>
            </a:fld>
            <a:endParaRPr lang="sk-SK"/>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7467600" cy="1143000"/>
          </a:xfrm>
        </p:spPr>
        <p:txBody>
          <a:bodyPr/>
          <a:lstStyle/>
          <a:p>
            <a:r>
              <a:rPr kumimoji="0" lang="sk-SK" smtClean="0"/>
              <a:t>Kliknite sem a upravte štýl predlohy nadpisov.</a:t>
            </a:r>
            <a:endParaRPr kumimoji="0" lang="en-US"/>
          </a:p>
        </p:txBody>
      </p:sp>
      <p:sp>
        <p:nvSpPr>
          <p:cNvPr id="3" name="Zástupný symbol obsahu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sk-SK" smtClean="0"/>
              <a:t>Kliknite sem a upravte štýly predlohy textu.</a:t>
            </a:r>
          </a:p>
          <a:p>
            <a:pPr lvl="1" eaLnBrk="1" latinLnBrk="0" hangingPunct="1"/>
            <a:r>
              <a:rPr lang="sk-SK" smtClean="0"/>
              <a:t>Druhá úroveň</a:t>
            </a:r>
          </a:p>
          <a:p>
            <a:pPr lvl="2" eaLnBrk="1" latinLnBrk="0" hangingPunct="1"/>
            <a:r>
              <a:rPr lang="sk-SK" smtClean="0"/>
              <a:t>Tretia úroveň</a:t>
            </a:r>
          </a:p>
          <a:p>
            <a:pPr lvl="3" eaLnBrk="1" latinLnBrk="0" hangingPunct="1"/>
            <a:r>
              <a:rPr lang="sk-SK" smtClean="0"/>
              <a:t>Štvrtá úroveň</a:t>
            </a:r>
          </a:p>
          <a:p>
            <a:pPr lvl="4" eaLnBrk="1" latinLnBrk="0" hangingPunct="1"/>
            <a:r>
              <a:rPr lang="sk-SK" smtClean="0"/>
              <a:t>Piata úroveň</a:t>
            </a:r>
            <a:endParaRPr kumimoji="0" lang="en-US"/>
          </a:p>
        </p:txBody>
      </p:sp>
      <p:sp>
        <p:nvSpPr>
          <p:cNvPr id="4" name="Zástupný symbol obsahu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sk-SK" smtClean="0"/>
              <a:t>Kliknite sem a upravte štýly predlohy textu.</a:t>
            </a:r>
          </a:p>
          <a:p>
            <a:pPr lvl="1" eaLnBrk="1" latinLnBrk="0" hangingPunct="1"/>
            <a:r>
              <a:rPr lang="sk-SK" smtClean="0"/>
              <a:t>Druhá úroveň</a:t>
            </a:r>
          </a:p>
          <a:p>
            <a:pPr lvl="2" eaLnBrk="1" latinLnBrk="0" hangingPunct="1"/>
            <a:r>
              <a:rPr lang="sk-SK" smtClean="0"/>
              <a:t>Tretia úroveň</a:t>
            </a:r>
          </a:p>
          <a:p>
            <a:pPr lvl="3" eaLnBrk="1" latinLnBrk="0" hangingPunct="1"/>
            <a:r>
              <a:rPr lang="sk-SK" smtClean="0"/>
              <a:t>Štvrtá úroveň</a:t>
            </a:r>
          </a:p>
          <a:p>
            <a:pPr lvl="4" eaLnBrk="1" latinLnBrk="0" hangingPunct="1"/>
            <a:r>
              <a:rPr lang="sk-SK" smtClean="0"/>
              <a:t>Piata úroveň</a:t>
            </a:r>
            <a:endParaRPr kumimoji="0" lang="en-US"/>
          </a:p>
        </p:txBody>
      </p:sp>
      <p:sp>
        <p:nvSpPr>
          <p:cNvPr id="5" name="Zástupný symbol dátumu 4"/>
          <p:cNvSpPr>
            <a:spLocks noGrp="1"/>
          </p:cNvSpPr>
          <p:nvPr>
            <p:ph type="dt" sz="half" idx="10"/>
          </p:nvPr>
        </p:nvSpPr>
        <p:spPr/>
        <p:txBody>
          <a:bodyPr/>
          <a:lstStyle/>
          <a:p>
            <a:fld id="{42222027-3B7C-4A42-A0F0-B4FB69AECE13}" type="datetimeFigureOut">
              <a:rPr lang="sk-SK" smtClean="0"/>
              <a:pPr/>
              <a:t>2.10.2010</a:t>
            </a:fld>
            <a:endParaRPr lang="sk-SK"/>
          </a:p>
        </p:txBody>
      </p:sp>
      <p:sp>
        <p:nvSpPr>
          <p:cNvPr id="6" name="Zástupný symbol päty 5"/>
          <p:cNvSpPr>
            <a:spLocks noGrp="1"/>
          </p:cNvSpPr>
          <p:nvPr>
            <p:ph type="ftr" sz="quarter" idx="11"/>
          </p:nvPr>
        </p:nvSpPr>
        <p:spPr/>
        <p:txBody>
          <a:bodyPr/>
          <a:lstStyle/>
          <a:p>
            <a:endParaRPr lang="sk-SK"/>
          </a:p>
        </p:txBody>
      </p:sp>
      <p:sp>
        <p:nvSpPr>
          <p:cNvPr id="7" name="Zástupný symbol čísla snímky 6"/>
          <p:cNvSpPr>
            <a:spLocks noGrp="1"/>
          </p:cNvSpPr>
          <p:nvPr>
            <p:ph type="sldNum" sz="quarter" idx="12"/>
          </p:nvPr>
        </p:nvSpPr>
        <p:spPr/>
        <p:txBody>
          <a:bodyPr/>
          <a:lstStyle/>
          <a:p>
            <a:fld id="{07733BC5-6AFF-4D93-B804-9F9D1ECFA894}" type="slidenum">
              <a:rPr lang="sk-SK" smtClean="0"/>
              <a:pPr/>
              <a:t>‹#›</a:t>
            </a:fld>
            <a:endParaRPr lang="sk-SK"/>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Porovnanie">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8229600" cy="1143000"/>
          </a:xfrm>
        </p:spPr>
        <p:txBody>
          <a:bodyPr anchor="ctr"/>
          <a:lstStyle>
            <a:lvl1pPr>
              <a:defRPr/>
            </a:lvl1pPr>
          </a:lstStyle>
          <a:p>
            <a:r>
              <a:rPr kumimoji="0" lang="sk-SK" smtClean="0"/>
              <a:t>Kliknite sem a upravte štýl predlohy nadpisov.</a:t>
            </a:r>
            <a:endParaRPr kumimoji="0" lang="en-US"/>
          </a:p>
        </p:txBody>
      </p:sp>
      <p:sp>
        <p:nvSpPr>
          <p:cNvPr id="3" name="Zástupný symbol textu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sk-SK" smtClean="0"/>
              <a:t>Kliknite sem a upravte štýly predlohy textu.</a:t>
            </a:r>
          </a:p>
        </p:txBody>
      </p:sp>
      <p:sp>
        <p:nvSpPr>
          <p:cNvPr id="4" name="Zástupný symbol textu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sk-SK" smtClean="0"/>
              <a:t>Kliknite sem a upravte štýly predlohy textu.</a:t>
            </a:r>
          </a:p>
        </p:txBody>
      </p:sp>
      <p:sp>
        <p:nvSpPr>
          <p:cNvPr id="5" name="Zástupný symbol obsahu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sk-SK" smtClean="0"/>
              <a:t>Kliknite sem a upravte štýly predlohy textu.</a:t>
            </a:r>
          </a:p>
          <a:p>
            <a:pPr lvl="1" eaLnBrk="1" latinLnBrk="0" hangingPunct="1"/>
            <a:r>
              <a:rPr lang="sk-SK" smtClean="0"/>
              <a:t>Druhá úroveň</a:t>
            </a:r>
          </a:p>
          <a:p>
            <a:pPr lvl="2" eaLnBrk="1" latinLnBrk="0" hangingPunct="1"/>
            <a:r>
              <a:rPr lang="sk-SK" smtClean="0"/>
              <a:t>Tretia úroveň</a:t>
            </a:r>
          </a:p>
          <a:p>
            <a:pPr lvl="3" eaLnBrk="1" latinLnBrk="0" hangingPunct="1"/>
            <a:r>
              <a:rPr lang="sk-SK" smtClean="0"/>
              <a:t>Štvrtá úroveň</a:t>
            </a:r>
          </a:p>
          <a:p>
            <a:pPr lvl="4" eaLnBrk="1" latinLnBrk="0" hangingPunct="1"/>
            <a:r>
              <a:rPr lang="sk-SK" smtClean="0"/>
              <a:t>Piata úroveň</a:t>
            </a:r>
            <a:endParaRPr kumimoji="0" lang="en-US"/>
          </a:p>
        </p:txBody>
      </p:sp>
      <p:sp>
        <p:nvSpPr>
          <p:cNvPr id="6" name="Zástupný symbol obsahu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sk-SK" smtClean="0"/>
              <a:t>Kliknite sem a upravte štýly predlohy textu.</a:t>
            </a:r>
          </a:p>
          <a:p>
            <a:pPr lvl="1" eaLnBrk="1" latinLnBrk="0" hangingPunct="1"/>
            <a:r>
              <a:rPr lang="sk-SK" smtClean="0"/>
              <a:t>Druhá úroveň</a:t>
            </a:r>
          </a:p>
          <a:p>
            <a:pPr lvl="2" eaLnBrk="1" latinLnBrk="0" hangingPunct="1"/>
            <a:r>
              <a:rPr lang="sk-SK" smtClean="0"/>
              <a:t>Tretia úroveň</a:t>
            </a:r>
          </a:p>
          <a:p>
            <a:pPr lvl="3" eaLnBrk="1" latinLnBrk="0" hangingPunct="1"/>
            <a:r>
              <a:rPr lang="sk-SK" smtClean="0"/>
              <a:t>Štvrtá úroveň</a:t>
            </a:r>
          </a:p>
          <a:p>
            <a:pPr lvl="4" eaLnBrk="1" latinLnBrk="0" hangingPunct="1"/>
            <a:r>
              <a:rPr lang="sk-SK" smtClean="0"/>
              <a:t>Piata úroveň</a:t>
            </a:r>
            <a:endParaRPr kumimoji="0" lang="en-US"/>
          </a:p>
        </p:txBody>
      </p:sp>
      <p:sp>
        <p:nvSpPr>
          <p:cNvPr id="7" name="Zástupný symbol dátumu 6"/>
          <p:cNvSpPr>
            <a:spLocks noGrp="1"/>
          </p:cNvSpPr>
          <p:nvPr>
            <p:ph type="dt" sz="half" idx="10"/>
          </p:nvPr>
        </p:nvSpPr>
        <p:spPr/>
        <p:txBody>
          <a:bodyPr/>
          <a:lstStyle/>
          <a:p>
            <a:fld id="{42222027-3B7C-4A42-A0F0-B4FB69AECE13}" type="datetimeFigureOut">
              <a:rPr lang="sk-SK" smtClean="0"/>
              <a:pPr/>
              <a:t>2.10.2010</a:t>
            </a:fld>
            <a:endParaRPr lang="sk-SK"/>
          </a:p>
        </p:txBody>
      </p:sp>
      <p:sp>
        <p:nvSpPr>
          <p:cNvPr id="8" name="Zástupný symbol päty 7"/>
          <p:cNvSpPr>
            <a:spLocks noGrp="1"/>
          </p:cNvSpPr>
          <p:nvPr>
            <p:ph type="ftr" sz="quarter" idx="11"/>
          </p:nvPr>
        </p:nvSpPr>
        <p:spPr/>
        <p:txBody>
          <a:bodyPr/>
          <a:lstStyle/>
          <a:p>
            <a:endParaRPr lang="sk-SK"/>
          </a:p>
        </p:txBody>
      </p:sp>
      <p:sp>
        <p:nvSpPr>
          <p:cNvPr id="9" name="Zástupný symbol čísla snímky 8"/>
          <p:cNvSpPr>
            <a:spLocks noGrp="1"/>
          </p:cNvSpPr>
          <p:nvPr>
            <p:ph type="sldNum" sz="quarter" idx="12"/>
          </p:nvPr>
        </p:nvSpPr>
        <p:spPr/>
        <p:txBody>
          <a:bodyPr/>
          <a:lstStyle/>
          <a:p>
            <a:fld id="{07733BC5-6AFF-4D93-B804-9F9D1ECFA894}" type="slidenum">
              <a:rPr lang="sk-SK" smtClean="0"/>
              <a:pPr/>
              <a:t>‹#›</a:t>
            </a:fld>
            <a:endParaRPr lang="sk-SK"/>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320"/>
            <a:ext cx="7470648" cy="1143000"/>
          </a:xfrm>
        </p:spPr>
        <p:txBody>
          <a:bodyPr anchor="ctr"/>
          <a:lstStyle>
            <a:lvl1pPr algn="l">
              <a:defRPr sz="4600"/>
            </a:lvl1pPr>
          </a:lstStyle>
          <a:p>
            <a:r>
              <a:rPr kumimoji="0" lang="sk-SK" smtClean="0"/>
              <a:t>Kliknite sem a upravte štýl predlohy nadpisov.</a:t>
            </a:r>
            <a:endParaRPr kumimoji="0" lang="en-US"/>
          </a:p>
        </p:txBody>
      </p:sp>
      <p:sp>
        <p:nvSpPr>
          <p:cNvPr id="7" name="Zástupný symbol dátumu 6"/>
          <p:cNvSpPr>
            <a:spLocks noGrp="1"/>
          </p:cNvSpPr>
          <p:nvPr>
            <p:ph type="dt" sz="half" idx="10"/>
          </p:nvPr>
        </p:nvSpPr>
        <p:spPr/>
        <p:txBody>
          <a:bodyPr/>
          <a:lstStyle/>
          <a:p>
            <a:fld id="{42222027-3B7C-4A42-A0F0-B4FB69AECE13}" type="datetimeFigureOut">
              <a:rPr lang="sk-SK" smtClean="0"/>
              <a:pPr/>
              <a:t>2.10.2010</a:t>
            </a:fld>
            <a:endParaRPr lang="sk-SK"/>
          </a:p>
        </p:txBody>
      </p:sp>
      <p:sp>
        <p:nvSpPr>
          <p:cNvPr id="8" name="Zástupný symbol čísla snímky 7"/>
          <p:cNvSpPr>
            <a:spLocks noGrp="1"/>
          </p:cNvSpPr>
          <p:nvPr>
            <p:ph type="sldNum" sz="quarter" idx="11"/>
          </p:nvPr>
        </p:nvSpPr>
        <p:spPr/>
        <p:txBody>
          <a:bodyPr/>
          <a:lstStyle/>
          <a:p>
            <a:fld id="{07733BC5-6AFF-4D93-B804-9F9D1ECFA894}" type="slidenum">
              <a:rPr lang="sk-SK" smtClean="0"/>
              <a:pPr/>
              <a:t>‹#›</a:t>
            </a:fld>
            <a:endParaRPr lang="sk-SK"/>
          </a:p>
        </p:txBody>
      </p:sp>
      <p:sp>
        <p:nvSpPr>
          <p:cNvPr id="9" name="Zástupný symbol päty 8"/>
          <p:cNvSpPr>
            <a:spLocks noGrp="1"/>
          </p:cNvSpPr>
          <p:nvPr>
            <p:ph type="ftr" sz="quarter" idx="12"/>
          </p:nvPr>
        </p:nvSpPr>
        <p:spPr/>
        <p:txBody>
          <a:bodyPr/>
          <a:lstStyle/>
          <a:p>
            <a:endParaRPr lang="sk-SK"/>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
        <p:nvSpPr>
          <p:cNvPr id="2" name="Zástupný symbol dátumu 1"/>
          <p:cNvSpPr>
            <a:spLocks noGrp="1"/>
          </p:cNvSpPr>
          <p:nvPr>
            <p:ph type="dt" sz="half" idx="10"/>
          </p:nvPr>
        </p:nvSpPr>
        <p:spPr/>
        <p:txBody>
          <a:bodyPr/>
          <a:lstStyle/>
          <a:p>
            <a:fld id="{42222027-3B7C-4A42-A0F0-B4FB69AECE13}" type="datetimeFigureOut">
              <a:rPr lang="sk-SK" smtClean="0"/>
              <a:pPr/>
              <a:t>2.10.2010</a:t>
            </a:fld>
            <a:endParaRPr lang="sk-SK"/>
          </a:p>
        </p:txBody>
      </p:sp>
      <p:sp>
        <p:nvSpPr>
          <p:cNvPr id="3" name="Zástupný symbol päty 2"/>
          <p:cNvSpPr>
            <a:spLocks noGrp="1"/>
          </p:cNvSpPr>
          <p:nvPr>
            <p:ph type="ftr" sz="quarter" idx="11"/>
          </p:nvPr>
        </p:nvSpPr>
        <p:spPr/>
        <p:txBody>
          <a:bodyPr/>
          <a:lstStyle/>
          <a:p>
            <a:endParaRPr lang="sk-SK"/>
          </a:p>
        </p:txBody>
      </p:sp>
      <p:sp>
        <p:nvSpPr>
          <p:cNvPr id="4" name="Zástupný symbol čísla snímky 3"/>
          <p:cNvSpPr>
            <a:spLocks noGrp="1"/>
          </p:cNvSpPr>
          <p:nvPr>
            <p:ph type="sldNum" sz="quarter" idx="12"/>
          </p:nvPr>
        </p:nvSpPr>
        <p:spPr/>
        <p:txBody>
          <a:bodyPr/>
          <a:lstStyle/>
          <a:p>
            <a:fld id="{07733BC5-6AFF-4D93-B804-9F9D1ECFA894}" type="slidenum">
              <a:rPr lang="sk-SK" smtClean="0"/>
              <a:pPr/>
              <a:t>‹#›</a:t>
            </a:fld>
            <a:endParaRPr lang="sk-SK"/>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2" name="Nadpis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sk-SK" smtClean="0"/>
              <a:t>Kliknite sem a upravte štýl predlohy nadpisov.</a:t>
            </a:r>
            <a:endParaRPr kumimoji="0" lang="en-US"/>
          </a:p>
        </p:txBody>
      </p:sp>
      <p:sp>
        <p:nvSpPr>
          <p:cNvPr id="3" name="Zástupný symbol textu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sk-SK" smtClean="0"/>
              <a:t>Kliknite sem a upravte štýly predlohy textu.</a:t>
            </a:r>
          </a:p>
        </p:txBody>
      </p:sp>
      <p:sp>
        <p:nvSpPr>
          <p:cNvPr id="4" name="Zástupný symbol obsahu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sk-SK" smtClean="0"/>
              <a:t>Kliknite sem a upravte štýly predlohy textu.</a:t>
            </a:r>
          </a:p>
          <a:p>
            <a:pPr lvl="1" eaLnBrk="1" latinLnBrk="0" hangingPunct="1"/>
            <a:r>
              <a:rPr lang="sk-SK" smtClean="0"/>
              <a:t>Druhá úroveň</a:t>
            </a:r>
          </a:p>
          <a:p>
            <a:pPr lvl="2" eaLnBrk="1" latinLnBrk="0" hangingPunct="1"/>
            <a:r>
              <a:rPr lang="sk-SK" smtClean="0"/>
              <a:t>Tretia úroveň</a:t>
            </a:r>
          </a:p>
          <a:p>
            <a:pPr lvl="3" eaLnBrk="1" latinLnBrk="0" hangingPunct="1"/>
            <a:r>
              <a:rPr lang="sk-SK" smtClean="0"/>
              <a:t>Štvrtá úroveň</a:t>
            </a:r>
          </a:p>
          <a:p>
            <a:pPr lvl="4" eaLnBrk="1" latinLnBrk="0" hangingPunct="1"/>
            <a:r>
              <a:rPr lang="sk-SK" smtClean="0"/>
              <a:t>Piata úroveň</a:t>
            </a:r>
            <a:endParaRPr kumimoji="0" lang="en-US"/>
          </a:p>
        </p:txBody>
      </p:sp>
      <p:sp>
        <p:nvSpPr>
          <p:cNvPr id="5" name="Zástupný symbol dátumu 4"/>
          <p:cNvSpPr>
            <a:spLocks noGrp="1"/>
          </p:cNvSpPr>
          <p:nvPr>
            <p:ph type="dt" sz="half" idx="10"/>
          </p:nvPr>
        </p:nvSpPr>
        <p:spPr/>
        <p:txBody>
          <a:bodyPr/>
          <a:lstStyle/>
          <a:p>
            <a:fld id="{42222027-3B7C-4A42-A0F0-B4FB69AECE13}" type="datetimeFigureOut">
              <a:rPr lang="sk-SK" smtClean="0"/>
              <a:pPr/>
              <a:t>2.10.2010</a:t>
            </a:fld>
            <a:endParaRPr lang="sk-SK"/>
          </a:p>
        </p:txBody>
      </p:sp>
      <p:sp>
        <p:nvSpPr>
          <p:cNvPr id="6" name="Zástupný symbol päty 5"/>
          <p:cNvSpPr>
            <a:spLocks noGrp="1"/>
          </p:cNvSpPr>
          <p:nvPr>
            <p:ph type="ftr" sz="quarter" idx="11"/>
          </p:nvPr>
        </p:nvSpPr>
        <p:spPr/>
        <p:txBody>
          <a:bodyPr/>
          <a:lstStyle/>
          <a:p>
            <a:endParaRPr lang="sk-SK"/>
          </a:p>
        </p:txBody>
      </p:sp>
      <p:sp>
        <p:nvSpPr>
          <p:cNvPr id="7" name="Zástupný symbol čísla snímky 6"/>
          <p:cNvSpPr>
            <a:spLocks noGrp="1"/>
          </p:cNvSpPr>
          <p:nvPr>
            <p:ph type="sldNum" sz="quarter" idx="12"/>
          </p:nvPr>
        </p:nvSpPr>
        <p:spPr>
          <a:xfrm>
            <a:off x="8156448" y="6422064"/>
            <a:ext cx="762000" cy="365125"/>
          </a:xfrm>
        </p:spPr>
        <p:txBody>
          <a:bodyPr/>
          <a:lstStyle/>
          <a:p>
            <a:fld id="{07733BC5-6AFF-4D93-B804-9F9D1ECFA894}" type="slidenum">
              <a:rPr lang="sk-SK" smtClean="0"/>
              <a:pPr/>
              <a:t>‹#›</a:t>
            </a:fld>
            <a:endParaRPr lang="sk-SK"/>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ok s popisom">
    <p:spTree>
      <p:nvGrpSpPr>
        <p:cNvPr id="1" name=""/>
        <p:cNvGrpSpPr/>
        <p:nvPr/>
      </p:nvGrpSpPr>
      <p:grpSpPr>
        <a:xfrm>
          <a:off x="0" y="0"/>
          <a:ext cx="0" cy="0"/>
          <a:chOff x="0" y="0"/>
          <a:chExt cx="0" cy="0"/>
        </a:xfrm>
      </p:grpSpPr>
      <p:sp>
        <p:nvSpPr>
          <p:cNvPr id="2" name="Nadpis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sk-SK" smtClean="0"/>
              <a:t>Kliknite sem a upravte štýl predlohy nadpisov.</a:t>
            </a:r>
            <a:endParaRPr kumimoji="0" lang="en-US"/>
          </a:p>
        </p:txBody>
      </p:sp>
      <p:sp>
        <p:nvSpPr>
          <p:cNvPr id="3" name="Zástupný symbol obrázka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sk-SK" smtClean="0"/>
              <a:t>Ak chcete pridať obrázok, kliknite na ikonu</a:t>
            </a:r>
            <a:endParaRPr kumimoji="0" lang="en-US" dirty="0"/>
          </a:p>
        </p:txBody>
      </p:sp>
      <p:sp>
        <p:nvSpPr>
          <p:cNvPr id="4" name="Zástupný symbol textu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sk-SK" smtClean="0"/>
              <a:t>Kliknite sem a upravte štýly predlohy textu.</a:t>
            </a:r>
          </a:p>
        </p:txBody>
      </p:sp>
      <p:sp>
        <p:nvSpPr>
          <p:cNvPr id="5" name="Zástupný symbol dátumu 4"/>
          <p:cNvSpPr>
            <a:spLocks noGrp="1"/>
          </p:cNvSpPr>
          <p:nvPr>
            <p:ph type="dt" sz="half" idx="10"/>
          </p:nvPr>
        </p:nvSpPr>
        <p:spPr>
          <a:xfrm>
            <a:off x="457200" y="6422064"/>
            <a:ext cx="2133600" cy="365125"/>
          </a:xfrm>
        </p:spPr>
        <p:txBody>
          <a:bodyPr/>
          <a:lstStyle/>
          <a:p>
            <a:fld id="{42222027-3B7C-4A42-A0F0-B4FB69AECE13}" type="datetimeFigureOut">
              <a:rPr lang="sk-SK" smtClean="0"/>
              <a:pPr/>
              <a:t>2.10.2010</a:t>
            </a:fld>
            <a:endParaRPr lang="sk-SK"/>
          </a:p>
        </p:txBody>
      </p:sp>
      <p:sp>
        <p:nvSpPr>
          <p:cNvPr id="6" name="Zástupný symbol päty 5"/>
          <p:cNvSpPr>
            <a:spLocks noGrp="1"/>
          </p:cNvSpPr>
          <p:nvPr>
            <p:ph type="ftr" sz="quarter" idx="11"/>
          </p:nvPr>
        </p:nvSpPr>
        <p:spPr/>
        <p:txBody>
          <a:bodyPr/>
          <a:lstStyle/>
          <a:p>
            <a:endParaRPr lang="sk-SK"/>
          </a:p>
        </p:txBody>
      </p:sp>
      <p:sp>
        <p:nvSpPr>
          <p:cNvPr id="7" name="Zástupný symbol čísla snímky 6"/>
          <p:cNvSpPr>
            <a:spLocks noGrp="1"/>
          </p:cNvSpPr>
          <p:nvPr>
            <p:ph type="sldNum" sz="quarter" idx="12"/>
          </p:nvPr>
        </p:nvSpPr>
        <p:spPr/>
        <p:txBody>
          <a:bodyPr/>
          <a:lstStyle/>
          <a:p>
            <a:fld id="{07733BC5-6AFF-4D93-B804-9F9D1ECFA894}" type="slidenum">
              <a:rPr lang="sk-SK" smtClean="0"/>
              <a:pPr/>
              <a:t>‹#›</a:t>
            </a:fld>
            <a:endParaRPr lang="sk-SK"/>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Voľná forma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Voľná forma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Zástupný symbol nadpisu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sk-SK" smtClean="0"/>
              <a:t>Kliknite sem a upravte štýl predlohy nadpisov.</a:t>
            </a:r>
            <a:endParaRPr kumimoji="0" lang="en-US"/>
          </a:p>
        </p:txBody>
      </p:sp>
      <p:sp>
        <p:nvSpPr>
          <p:cNvPr id="30" name="Zástupný symbol textu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sk-SK" smtClean="0"/>
              <a:t>Kliknite sem a upravte štýly predlohy textu.</a:t>
            </a:r>
          </a:p>
          <a:p>
            <a:pPr lvl="1" eaLnBrk="1" latinLnBrk="0" hangingPunct="1"/>
            <a:r>
              <a:rPr kumimoji="0" lang="sk-SK" smtClean="0"/>
              <a:t>Druhá úroveň</a:t>
            </a:r>
          </a:p>
          <a:p>
            <a:pPr lvl="2" eaLnBrk="1" latinLnBrk="0" hangingPunct="1"/>
            <a:r>
              <a:rPr kumimoji="0" lang="sk-SK" smtClean="0"/>
              <a:t>Tretia úroveň</a:t>
            </a:r>
          </a:p>
          <a:p>
            <a:pPr lvl="3" eaLnBrk="1" latinLnBrk="0" hangingPunct="1"/>
            <a:r>
              <a:rPr kumimoji="0" lang="sk-SK" smtClean="0"/>
              <a:t>Štvrtá úroveň</a:t>
            </a:r>
          </a:p>
          <a:p>
            <a:pPr lvl="4" eaLnBrk="1" latinLnBrk="0" hangingPunct="1"/>
            <a:r>
              <a:rPr kumimoji="0" lang="sk-SK" smtClean="0"/>
              <a:t>Piata úroveň</a:t>
            </a:r>
            <a:endParaRPr kumimoji="0" lang="en-US"/>
          </a:p>
        </p:txBody>
      </p:sp>
      <p:sp>
        <p:nvSpPr>
          <p:cNvPr id="10" name="Zástupný symbol dátumu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42222027-3B7C-4A42-A0F0-B4FB69AECE13}" type="datetimeFigureOut">
              <a:rPr lang="sk-SK" smtClean="0"/>
              <a:pPr/>
              <a:t>2.10.2010</a:t>
            </a:fld>
            <a:endParaRPr lang="sk-SK"/>
          </a:p>
        </p:txBody>
      </p:sp>
      <p:sp>
        <p:nvSpPr>
          <p:cNvPr id="22" name="Zástupný symbol päty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sk-SK"/>
          </a:p>
        </p:txBody>
      </p:sp>
      <p:sp>
        <p:nvSpPr>
          <p:cNvPr id="18" name="Zástupný symbol čísla snímky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07733BC5-6AFF-4D93-B804-9F9D1ECFA894}" type="slidenum">
              <a:rPr lang="sk-SK" smtClean="0"/>
              <a:pPr/>
              <a:t>‹#›</a:t>
            </a:fld>
            <a:endParaRPr lang="sk-SK"/>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video" Target="file:///G:\UKF\Projekty\DVUI\2pocsys3\CPU\How%20It's%20Made%20(CZ%20Dabing)%20-%20Procesory.mpg"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slide" Target="slide2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sk-SK" dirty="0" smtClean="0"/>
              <a:t>Počítačové systémy 3</a:t>
            </a:r>
            <a:endParaRPr lang="sk-SK" dirty="0"/>
          </a:p>
        </p:txBody>
      </p:sp>
      <p:sp>
        <p:nvSpPr>
          <p:cNvPr id="3" name="Podnadpis 2"/>
          <p:cNvSpPr>
            <a:spLocks noGrp="1"/>
          </p:cNvSpPr>
          <p:nvPr>
            <p:ph type="subTitle" idx="1"/>
          </p:nvPr>
        </p:nvSpPr>
        <p:spPr/>
        <p:txBody>
          <a:bodyPr/>
          <a:lstStyle/>
          <a:p>
            <a:r>
              <a:rPr lang="sk-SK" dirty="0" smtClean="0"/>
              <a:t>Ďalšie vzdelávanie učiteľov základných a stredných škôl v predmete informatika</a:t>
            </a:r>
            <a:endParaRPr lang="sk-SK" dirty="0"/>
          </a:p>
        </p:txBody>
      </p:sp>
      <p:sp>
        <p:nvSpPr>
          <p:cNvPr id="4" name="BlokTextu 3"/>
          <p:cNvSpPr txBox="1"/>
          <p:nvPr/>
        </p:nvSpPr>
        <p:spPr>
          <a:xfrm>
            <a:off x="7643834" y="6357958"/>
            <a:ext cx="1338828" cy="369332"/>
          </a:xfrm>
          <a:prstGeom prst="rect">
            <a:avLst/>
          </a:prstGeom>
          <a:noFill/>
        </p:spPr>
        <p:txBody>
          <a:bodyPr wrap="none" rtlCol="0">
            <a:spAutoFit/>
          </a:bodyPr>
          <a:lstStyle/>
          <a:p>
            <a:r>
              <a:rPr lang="sk-SK" dirty="0" smtClean="0"/>
              <a:t>01.10.2010</a:t>
            </a:r>
            <a:endParaRPr lang="sk-SK"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23528" y="274638"/>
            <a:ext cx="8640960" cy="562074"/>
          </a:xfrm>
        </p:spPr>
        <p:txBody>
          <a:bodyPr>
            <a:noAutofit/>
          </a:bodyPr>
          <a:lstStyle/>
          <a:p>
            <a:pPr algn="ctr"/>
            <a:r>
              <a:rPr lang="sk-SK" sz="2800" b="1" dirty="0" smtClean="0"/>
              <a:t>Rozdelenie polovodičových pamäti</a:t>
            </a:r>
            <a:endParaRPr lang="sk-SK" sz="2800" dirty="0"/>
          </a:p>
        </p:txBody>
      </p:sp>
      <p:sp>
        <p:nvSpPr>
          <p:cNvPr id="4" name="BlokTextu 3"/>
          <p:cNvSpPr txBox="1"/>
          <p:nvPr/>
        </p:nvSpPr>
        <p:spPr>
          <a:xfrm>
            <a:off x="323528" y="908720"/>
            <a:ext cx="8424936" cy="5632311"/>
          </a:xfrm>
          <a:prstGeom prst="rect">
            <a:avLst/>
          </a:prstGeom>
          <a:noFill/>
        </p:spPr>
        <p:txBody>
          <a:bodyPr wrap="square" rtlCol="0">
            <a:spAutoFit/>
          </a:bodyPr>
          <a:lstStyle/>
          <a:p>
            <a:pPr marL="342900" indent="-342900">
              <a:buAutoNum type="arabicPeriod"/>
            </a:pPr>
            <a:r>
              <a:rPr lang="sk-SK" b="1" dirty="0" smtClean="0"/>
              <a:t>Podľa </a:t>
            </a:r>
            <a:r>
              <a:rPr lang="sk-SK" b="1" i="1" dirty="0" smtClean="0"/>
              <a:t>spôsobu prístupu:</a:t>
            </a:r>
          </a:p>
          <a:p>
            <a:pPr marL="342900" indent="-342900">
              <a:buAutoNum type="arabicPeriod"/>
            </a:pPr>
            <a:endParaRPr lang="sk-SK" b="1" i="1" dirty="0" smtClean="0"/>
          </a:p>
          <a:p>
            <a:r>
              <a:rPr lang="sk-SK" b="1" i="1" dirty="0" smtClean="0"/>
              <a:t>	RAM – Pamäť s ľubovoľným prístupom</a:t>
            </a:r>
          </a:p>
          <a:p>
            <a:endParaRPr lang="sk-SK" b="1" i="1" dirty="0" smtClean="0"/>
          </a:p>
          <a:p>
            <a:r>
              <a:rPr lang="sk-SK" b="1" i="1" dirty="0" smtClean="0"/>
              <a:t>	SAM – Pamäť so sekvenčným prístupom</a:t>
            </a:r>
          </a:p>
          <a:p>
            <a:r>
              <a:rPr lang="sk-SK" dirty="0" smtClean="0"/>
              <a:t>	Pamäte typu CAM, LIFO, FIFO</a:t>
            </a:r>
          </a:p>
          <a:p>
            <a:endParaRPr lang="sk-SK" dirty="0" smtClean="0"/>
          </a:p>
          <a:p>
            <a:pPr algn="just"/>
            <a:r>
              <a:rPr lang="sk-SK" b="1" i="1" dirty="0" smtClean="0"/>
              <a:t>2. Podľa možnosti zmeny údajov:</a:t>
            </a:r>
          </a:p>
          <a:p>
            <a:pPr algn="just"/>
            <a:endParaRPr lang="sk-SK" b="1" i="1" dirty="0" smtClean="0"/>
          </a:p>
          <a:p>
            <a:pPr algn="just"/>
            <a:r>
              <a:rPr lang="sk-SK" b="1" i="1" dirty="0" smtClean="0"/>
              <a:t>	RWM –	Pamäť určená na čítanie a zápis údajov </a:t>
            </a:r>
          </a:p>
          <a:p>
            <a:pPr algn="just"/>
            <a:r>
              <a:rPr lang="sk-SK" b="1" i="1" dirty="0" smtClean="0"/>
              <a:t>		/</a:t>
            </a:r>
            <a:r>
              <a:rPr lang="sk-SK" b="1" i="1" dirty="0" err="1" smtClean="0"/>
              <a:t>Read</a:t>
            </a:r>
            <a:r>
              <a:rPr lang="sk-SK" b="1" i="1" dirty="0" smtClean="0"/>
              <a:t> </a:t>
            </a:r>
            <a:r>
              <a:rPr lang="sk-SK" b="1" i="1" dirty="0" err="1" smtClean="0"/>
              <a:t>Write</a:t>
            </a:r>
            <a:r>
              <a:rPr lang="sk-SK" b="1" i="1" dirty="0" smtClean="0"/>
              <a:t> </a:t>
            </a:r>
            <a:r>
              <a:rPr lang="sk-SK" b="1" i="1" dirty="0" err="1" smtClean="0"/>
              <a:t>Memory</a:t>
            </a:r>
            <a:r>
              <a:rPr lang="sk-SK" b="1" i="1" dirty="0" smtClean="0"/>
              <a:t>/</a:t>
            </a:r>
          </a:p>
          <a:p>
            <a:pPr algn="just"/>
            <a:r>
              <a:rPr lang="sk-SK" b="1" i="1" dirty="0" smtClean="0"/>
              <a:t>	ROM – 	Pamäť určená len na čítanie </a:t>
            </a:r>
          </a:p>
          <a:p>
            <a:pPr algn="just"/>
            <a:r>
              <a:rPr lang="sk-SK" b="1" i="1" dirty="0" smtClean="0"/>
              <a:t>		/</a:t>
            </a:r>
            <a:r>
              <a:rPr lang="sk-SK" b="1" i="1" dirty="0" err="1" smtClean="0"/>
              <a:t>Read</a:t>
            </a:r>
            <a:r>
              <a:rPr lang="sk-SK" b="1" i="1" dirty="0" smtClean="0"/>
              <a:t> </a:t>
            </a:r>
            <a:r>
              <a:rPr lang="sk-SK" b="1" i="1" dirty="0" err="1" smtClean="0"/>
              <a:t>Only</a:t>
            </a:r>
            <a:r>
              <a:rPr lang="sk-SK" b="1" i="1" dirty="0" smtClean="0"/>
              <a:t> </a:t>
            </a:r>
            <a:r>
              <a:rPr lang="sk-SK" b="1" i="1" dirty="0" err="1" smtClean="0"/>
              <a:t>Memory</a:t>
            </a:r>
            <a:r>
              <a:rPr lang="sk-SK" b="1" i="1" dirty="0" smtClean="0"/>
              <a:t>/</a:t>
            </a:r>
          </a:p>
          <a:p>
            <a:pPr algn="just"/>
            <a:r>
              <a:rPr lang="sk-SK" b="1" i="1" dirty="0" smtClean="0"/>
              <a:t>	PROM – Programovateľná pamäť len na čítanie</a:t>
            </a:r>
          </a:p>
          <a:p>
            <a:pPr algn="just"/>
            <a:r>
              <a:rPr lang="sk-SK" b="1" i="1" dirty="0" smtClean="0"/>
              <a:t>		/Program. </a:t>
            </a:r>
            <a:r>
              <a:rPr lang="sk-SK" b="1" i="1" dirty="0" err="1" smtClean="0"/>
              <a:t>Read</a:t>
            </a:r>
            <a:r>
              <a:rPr lang="sk-SK" b="1" i="1" dirty="0" smtClean="0"/>
              <a:t> </a:t>
            </a:r>
            <a:r>
              <a:rPr lang="sk-SK" b="1" i="1" dirty="0" err="1" smtClean="0"/>
              <a:t>Only</a:t>
            </a:r>
            <a:r>
              <a:rPr lang="sk-SK" b="1" i="1" dirty="0" smtClean="0"/>
              <a:t> </a:t>
            </a:r>
            <a:r>
              <a:rPr lang="sk-SK" b="1" i="1" dirty="0" err="1" smtClean="0"/>
              <a:t>Memory</a:t>
            </a:r>
            <a:r>
              <a:rPr lang="sk-SK" b="1" i="1" dirty="0" smtClean="0"/>
              <a:t>/</a:t>
            </a:r>
          </a:p>
          <a:p>
            <a:pPr algn="just"/>
            <a:r>
              <a:rPr lang="sk-SK" b="1" i="1" dirty="0" smtClean="0"/>
              <a:t>	EPROM – Zmazateľná programovateľná pamäť len na čítanie</a:t>
            </a:r>
          </a:p>
          <a:p>
            <a:pPr algn="just"/>
            <a:r>
              <a:rPr lang="sk-SK" b="1" i="1" dirty="0" smtClean="0"/>
              <a:t>		</a:t>
            </a:r>
            <a:r>
              <a:rPr lang="en-US" b="1" i="1" dirty="0" smtClean="0"/>
              <a:t>/Eras. Program. Read Only Memory/</a:t>
            </a:r>
          </a:p>
          <a:p>
            <a:pPr algn="just"/>
            <a:r>
              <a:rPr lang="sk-SK" b="1" i="1" dirty="0" smtClean="0"/>
              <a:t>	EEPROM – Elektricky zmazateľná programovateľná pamäť len na 			čítanie </a:t>
            </a:r>
          </a:p>
          <a:p>
            <a:pPr algn="just"/>
            <a:r>
              <a:rPr lang="sk-SK" b="1" i="1" dirty="0" smtClean="0"/>
              <a:t>		</a:t>
            </a:r>
            <a:r>
              <a:rPr lang="en-US" b="1" i="1" dirty="0" smtClean="0"/>
              <a:t>/</a:t>
            </a:r>
            <a:r>
              <a:rPr lang="en-US" b="1" i="1" dirty="0" err="1" smtClean="0"/>
              <a:t>Electr</a:t>
            </a:r>
            <a:r>
              <a:rPr lang="en-US" b="1" i="1" dirty="0" smtClean="0"/>
              <a:t>. Eras. Program. Read Only Memory/</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363272" cy="634082"/>
          </a:xfrm>
        </p:spPr>
        <p:txBody>
          <a:bodyPr>
            <a:noAutofit/>
          </a:bodyPr>
          <a:lstStyle/>
          <a:p>
            <a:pPr algn="ctr"/>
            <a:r>
              <a:rPr lang="sk-SK" sz="2800" b="1" dirty="0" smtClean="0"/>
              <a:t>Rozdelenie polovodičových pamäti</a:t>
            </a:r>
            <a:endParaRPr lang="sk-SK" sz="2800" dirty="0"/>
          </a:p>
        </p:txBody>
      </p:sp>
      <p:sp>
        <p:nvSpPr>
          <p:cNvPr id="4" name="BlokTextu 3"/>
          <p:cNvSpPr txBox="1"/>
          <p:nvPr/>
        </p:nvSpPr>
        <p:spPr>
          <a:xfrm>
            <a:off x="251520" y="1340768"/>
            <a:ext cx="8712968" cy="3970318"/>
          </a:xfrm>
          <a:prstGeom prst="rect">
            <a:avLst/>
          </a:prstGeom>
          <a:noFill/>
        </p:spPr>
        <p:txBody>
          <a:bodyPr wrap="square" rtlCol="0">
            <a:spAutoFit/>
          </a:bodyPr>
          <a:lstStyle/>
          <a:p>
            <a:r>
              <a:rPr lang="sk-SK" b="1" i="1" dirty="0" smtClean="0"/>
              <a:t>3. Podľa technickej realizácie</a:t>
            </a:r>
          </a:p>
          <a:p>
            <a:endParaRPr lang="sk-SK" b="1" i="1" dirty="0" smtClean="0"/>
          </a:p>
          <a:p>
            <a:pPr algn="just"/>
            <a:r>
              <a:rPr lang="sk-SK" b="1" i="1" dirty="0" smtClean="0"/>
              <a:t>	DIPP – Naletované priamo na doske /1 </a:t>
            </a:r>
            <a:r>
              <a:rPr lang="sk-SK" b="1" i="1" dirty="0" err="1" smtClean="0"/>
              <a:t>kB</a:t>
            </a:r>
            <a:r>
              <a:rPr lang="sk-SK" b="1" i="1" dirty="0" smtClean="0"/>
              <a:t> – 512 </a:t>
            </a:r>
            <a:r>
              <a:rPr lang="sk-SK" b="1" i="1" dirty="0" err="1" smtClean="0"/>
              <a:t>kB</a:t>
            </a:r>
            <a:r>
              <a:rPr lang="sk-SK" b="1" i="1" dirty="0" smtClean="0"/>
              <a:t>/</a:t>
            </a:r>
          </a:p>
          <a:p>
            <a:pPr algn="just"/>
            <a:r>
              <a:rPr lang="sk-SK" b="1" i="1" dirty="0" smtClean="0"/>
              <a:t>		</a:t>
            </a:r>
          </a:p>
          <a:p>
            <a:pPr algn="just"/>
            <a:r>
              <a:rPr lang="sk-SK" b="1" i="1" dirty="0" smtClean="0"/>
              <a:t>	SIPP – Tvorené z niekoľkých obvodov typu DIPP. </a:t>
            </a:r>
          </a:p>
          <a:p>
            <a:pPr algn="just"/>
            <a:endParaRPr lang="sk-SK" b="1" i="1" dirty="0" smtClean="0"/>
          </a:p>
          <a:p>
            <a:pPr algn="just"/>
            <a:r>
              <a:rPr lang="sk-SK" b="1" i="1" dirty="0" smtClean="0"/>
              <a:t>	SIMM – Novší vývojový stupeň SIPP. </a:t>
            </a:r>
          </a:p>
          <a:p>
            <a:endParaRPr lang="sk-SK" dirty="0" smtClean="0"/>
          </a:p>
          <a:p>
            <a:r>
              <a:rPr lang="sk-SK" b="1" i="1" dirty="0" smtClean="0"/>
              <a:t>	PS/2 – Určené pôvodne pre počítače IBM PS/2, </a:t>
            </a:r>
          </a:p>
          <a:p>
            <a:endParaRPr lang="sk-SK" b="1" i="1" dirty="0" smtClean="0"/>
          </a:p>
          <a:p>
            <a:r>
              <a:rPr lang="sk-SK" b="1" i="1" dirty="0" smtClean="0"/>
              <a:t>	DIMM – Najnovší typ pamätí, ktorý vyšiel z </a:t>
            </a:r>
            <a:r>
              <a:rPr lang="sk-SK" b="1" i="1" dirty="0" err="1" smtClean="0"/>
              <a:t>konšrukcie</a:t>
            </a:r>
            <a:r>
              <a:rPr lang="sk-SK" b="1" i="1" dirty="0" smtClean="0"/>
              <a:t> PS/2. Ich vývoj 		si vynútili</a:t>
            </a:r>
          </a:p>
          <a:p>
            <a:endParaRPr lang="sk-SK" b="1" i="1" dirty="0" smtClean="0"/>
          </a:p>
          <a:p>
            <a:r>
              <a:rPr lang="sk-SK" b="1" i="1" dirty="0" smtClean="0"/>
              <a:t>	SDRAM – Sú variantom pamäte DIMM. Vylepšenie prístupovej doby.</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lokTextu 3"/>
          <p:cNvSpPr txBox="1"/>
          <p:nvPr/>
        </p:nvSpPr>
        <p:spPr>
          <a:xfrm>
            <a:off x="467544" y="1412776"/>
            <a:ext cx="8424936" cy="2862322"/>
          </a:xfrm>
          <a:prstGeom prst="rect">
            <a:avLst/>
          </a:prstGeom>
          <a:noFill/>
        </p:spPr>
        <p:txBody>
          <a:bodyPr wrap="square" rtlCol="0">
            <a:spAutoFit/>
          </a:bodyPr>
          <a:lstStyle/>
          <a:p>
            <a:r>
              <a:rPr lang="sk-SK" dirty="0" smtClean="0"/>
              <a:t>Dynamická pamäť RAM</a:t>
            </a:r>
          </a:p>
          <a:p>
            <a:endParaRPr lang="sk-SK" dirty="0" smtClean="0"/>
          </a:p>
          <a:p>
            <a:pPr algn="just"/>
            <a:r>
              <a:rPr lang="sk-SK" dirty="0" smtClean="0"/>
              <a:t>Dynamická RAM pamäť ukladá každý bit informácie v samostatnom kondenzátore.</a:t>
            </a:r>
          </a:p>
          <a:p>
            <a:pPr algn="just"/>
            <a:endParaRPr lang="sk-SK" dirty="0" smtClean="0"/>
          </a:p>
          <a:p>
            <a:pPr algn="just"/>
            <a:r>
              <a:rPr lang="sk-SK" dirty="0" smtClean="0"/>
              <a:t>Prirodzenou vlastnosťou neidealizovaných kondenzátorov je, že po nabití postupne strácajú svoj náboj. Preto je nutné pravidelne náboj jednotlivých kondenzátorov obnovovať ak nechceme aby prišlo k strate uloženej informácie. Na základe tejto nutnosti pravidelného obnovovania dostala aj pamäť názov − dynamická (ako </a:t>
            </a:r>
            <a:r>
              <a:rPr lang="pl-PL" dirty="0" smtClean="0"/>
              <a:t>protiklad k statickej pamäti, kde to nie je nutné).</a:t>
            </a:r>
          </a:p>
        </p:txBody>
      </p:sp>
      <p:sp>
        <p:nvSpPr>
          <p:cNvPr id="5" name="Nadpis 1"/>
          <p:cNvSpPr>
            <a:spLocks noGrp="1"/>
          </p:cNvSpPr>
          <p:nvPr>
            <p:ph type="title"/>
          </p:nvPr>
        </p:nvSpPr>
        <p:spPr>
          <a:xfrm>
            <a:off x="457200" y="274638"/>
            <a:ext cx="8363272" cy="562074"/>
          </a:xfrm>
        </p:spPr>
        <p:txBody>
          <a:bodyPr>
            <a:normAutofit/>
          </a:bodyPr>
          <a:lstStyle/>
          <a:p>
            <a:pPr algn="ctr"/>
            <a:r>
              <a:rPr lang="sk-SK" sz="2800" dirty="0" smtClean="0"/>
              <a:t>Dynamická RAM pamäť</a:t>
            </a:r>
            <a:endParaRPr lang="sk-SK" sz="28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a:xfrm>
            <a:off x="457200" y="274638"/>
            <a:ext cx="8363272" cy="562074"/>
          </a:xfrm>
        </p:spPr>
        <p:txBody>
          <a:bodyPr>
            <a:normAutofit/>
          </a:bodyPr>
          <a:lstStyle/>
          <a:p>
            <a:pPr algn="ctr"/>
            <a:r>
              <a:rPr lang="sk-SK" sz="2800" dirty="0" smtClean="0"/>
              <a:t>Virtuálna operačná pamäť</a:t>
            </a:r>
            <a:endParaRPr lang="sk-SK" sz="2800" dirty="0"/>
          </a:p>
        </p:txBody>
      </p:sp>
      <p:sp>
        <p:nvSpPr>
          <p:cNvPr id="5" name="BlokTextu 4"/>
          <p:cNvSpPr txBox="1"/>
          <p:nvPr/>
        </p:nvSpPr>
        <p:spPr>
          <a:xfrm>
            <a:off x="467544" y="1196752"/>
            <a:ext cx="8280920" cy="4801314"/>
          </a:xfrm>
          <a:prstGeom prst="rect">
            <a:avLst/>
          </a:prstGeom>
          <a:noFill/>
        </p:spPr>
        <p:txBody>
          <a:bodyPr wrap="square" rtlCol="0">
            <a:spAutoFit/>
          </a:bodyPr>
          <a:lstStyle/>
          <a:p>
            <a:r>
              <a:rPr lang="sk-SK" dirty="0" smtClean="0"/>
              <a:t>Čo je virtuálna pamäť?</a:t>
            </a:r>
          </a:p>
          <a:p>
            <a:endParaRPr lang="sk-SK" dirty="0" smtClean="0"/>
          </a:p>
          <a:p>
            <a:pPr algn="just"/>
            <a:r>
              <a:rPr lang="sk-SK" dirty="0" smtClean="0"/>
              <a:t>Ak počítač potrebuje spustiť program alebo operáciu a má nedostatok pamäte s náhodným prístupom (RAM), Windows na vyrovnanie nedostatočnej kapacity používa virtuálnu pamäť.</a:t>
            </a:r>
          </a:p>
          <a:p>
            <a:pPr algn="just"/>
            <a:endParaRPr lang="sk-SK" dirty="0" smtClean="0"/>
          </a:p>
          <a:p>
            <a:pPr algn="just"/>
            <a:r>
              <a:rPr lang="sk-SK" dirty="0" smtClean="0"/>
              <a:t>Virtuálna pamäť kombinuje pamäť RAM počítača s dočasným priestorom na pevnom disku. Keď je kapacita pamäte RAM nedostatočná, virtuálna pamäť presunie údaje do priestoru, ktorý sa nazýva stránkovací súbor. Presúvaním údajov zo stránkovacieho a do stránkovacieho súboru sa uvoľní kapacita pamäte RAM tak, aby pamäť RAM mohla ukončiť prácu.</a:t>
            </a:r>
          </a:p>
          <a:p>
            <a:pPr algn="just"/>
            <a:endParaRPr lang="sk-SK" dirty="0" smtClean="0"/>
          </a:p>
          <a:p>
            <a:pPr algn="just"/>
            <a:r>
              <a:rPr lang="sk-SK" dirty="0" smtClean="0"/>
              <a:t>Čím väčšiu kapacitu pamäte RAM má počítač k dispozícii, tým rýchlejšie bežia spustené programy. Ak nedostatok pamäte RAM spomaľuje počítač, môžete zväčšiť virtuálnu pamäť, aby sa tento nedostatok vykompenzoval. Na druhej strane však počítač dokáže čítať údaje z pamäte RAM oveľa rýchlejšie, ako z pevného disku, takže doplnenie pamäte RAM je lepšie riešenie.</a:t>
            </a:r>
            <a:endParaRPr lang="sk-SK"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a:xfrm>
            <a:off x="457200" y="274638"/>
            <a:ext cx="8363272" cy="562074"/>
          </a:xfrm>
        </p:spPr>
        <p:txBody>
          <a:bodyPr>
            <a:normAutofit/>
          </a:bodyPr>
          <a:lstStyle/>
          <a:p>
            <a:pPr algn="ctr"/>
            <a:r>
              <a:rPr lang="sk-SK" sz="2800" dirty="0" smtClean="0"/>
              <a:t>Virtuálna operačná pamäť</a:t>
            </a:r>
            <a:endParaRPr lang="sk-SK" sz="2800" dirty="0"/>
          </a:p>
        </p:txBody>
      </p:sp>
      <p:sp>
        <p:nvSpPr>
          <p:cNvPr id="5" name="BlokTextu 4"/>
          <p:cNvSpPr txBox="1"/>
          <p:nvPr/>
        </p:nvSpPr>
        <p:spPr>
          <a:xfrm>
            <a:off x="467544" y="1268760"/>
            <a:ext cx="8280920" cy="2862322"/>
          </a:xfrm>
          <a:prstGeom prst="rect">
            <a:avLst/>
          </a:prstGeom>
          <a:noFill/>
        </p:spPr>
        <p:txBody>
          <a:bodyPr wrap="square" rtlCol="0">
            <a:spAutoFit/>
          </a:bodyPr>
          <a:lstStyle/>
          <a:p>
            <a:r>
              <a:rPr lang="sk-SK" dirty="0" smtClean="0"/>
              <a:t>Stratégia prideľovania pamäte</a:t>
            </a:r>
          </a:p>
          <a:p>
            <a:endParaRPr lang="sk-SK" dirty="0" smtClean="0"/>
          </a:p>
          <a:p>
            <a:r>
              <a:rPr lang="sk-SK" dirty="0" smtClean="0"/>
              <a:t>Existujú rôzne stratégie prideľovania pamäte: </a:t>
            </a:r>
          </a:p>
          <a:p>
            <a:r>
              <a:rPr lang="sk-SK" dirty="0" smtClean="0"/>
              <a:t>	- prideľovanie všetkej voľnej pamäte, </a:t>
            </a:r>
          </a:p>
          <a:p>
            <a:r>
              <a:rPr lang="sk-SK" dirty="0" smtClean="0"/>
              <a:t>	- prideľovanie pevných blokov pamäte, </a:t>
            </a:r>
          </a:p>
          <a:p>
            <a:r>
              <a:rPr lang="sk-SK" dirty="0" smtClean="0"/>
              <a:t>	- prideľovanie blokov pamäte premennej veľkosti, </a:t>
            </a:r>
          </a:p>
          <a:p>
            <a:r>
              <a:rPr lang="sk-SK" dirty="0" smtClean="0"/>
              <a:t>	- segmentácia pamäte, </a:t>
            </a:r>
          </a:p>
          <a:p>
            <a:r>
              <a:rPr lang="sk-SK" dirty="0" smtClean="0"/>
              <a:t>	- stránkovanie pamäte, </a:t>
            </a:r>
          </a:p>
          <a:p>
            <a:r>
              <a:rPr lang="sk-SK" dirty="0" smtClean="0"/>
              <a:t>	- stránkovanie na žiadosť (</a:t>
            </a:r>
            <a:r>
              <a:rPr lang="sk-SK" dirty="0" err="1" smtClean="0"/>
              <a:t>demand</a:t>
            </a:r>
            <a:r>
              <a:rPr lang="sk-SK" dirty="0" smtClean="0"/>
              <a:t> </a:t>
            </a:r>
            <a:r>
              <a:rPr lang="sk-SK" dirty="0" err="1" smtClean="0"/>
              <a:t>paging</a:t>
            </a:r>
            <a:r>
              <a:rPr lang="sk-SK" dirty="0" smtClean="0"/>
              <a:t>), </a:t>
            </a:r>
          </a:p>
          <a:p>
            <a:r>
              <a:rPr lang="sk-SK" dirty="0" smtClean="0"/>
              <a:t>	- segmentácia so stránkovaním na žiadosť.</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1"/>
          <p:cNvSpPr>
            <a:spLocks noGrp="1"/>
          </p:cNvSpPr>
          <p:nvPr>
            <p:ph type="title"/>
          </p:nvPr>
        </p:nvSpPr>
        <p:spPr>
          <a:xfrm>
            <a:off x="457200" y="274638"/>
            <a:ext cx="8363272" cy="562074"/>
          </a:xfrm>
        </p:spPr>
        <p:txBody>
          <a:bodyPr>
            <a:normAutofit/>
          </a:bodyPr>
          <a:lstStyle/>
          <a:p>
            <a:pPr algn="ctr"/>
            <a:r>
              <a:rPr lang="sk-SK" sz="2800" dirty="0" smtClean="0"/>
              <a:t>Virtuálna operačná pamäť</a:t>
            </a:r>
            <a:endParaRPr lang="sk-SK" sz="2800" dirty="0"/>
          </a:p>
        </p:txBody>
      </p:sp>
      <p:sp>
        <p:nvSpPr>
          <p:cNvPr id="6" name="BlokTextu 5"/>
          <p:cNvSpPr txBox="1"/>
          <p:nvPr/>
        </p:nvSpPr>
        <p:spPr>
          <a:xfrm>
            <a:off x="467544" y="1268760"/>
            <a:ext cx="8280920" cy="2308324"/>
          </a:xfrm>
          <a:prstGeom prst="rect">
            <a:avLst/>
          </a:prstGeom>
          <a:noFill/>
        </p:spPr>
        <p:txBody>
          <a:bodyPr wrap="square" rtlCol="0">
            <a:spAutoFit/>
          </a:bodyPr>
          <a:lstStyle/>
          <a:p>
            <a:r>
              <a:rPr lang="sk-SK" dirty="0" smtClean="0"/>
              <a:t>Prideľovanie všetkej voľnej pamäte</a:t>
            </a:r>
          </a:p>
          <a:p>
            <a:r>
              <a:rPr lang="sk-SK" dirty="0" smtClean="0"/>
              <a:t>	</a:t>
            </a:r>
          </a:p>
          <a:p>
            <a:pPr algn="just"/>
            <a:r>
              <a:rPr lang="sk-SK" dirty="0" smtClean="0"/>
              <a:t>Časť pamäte RAM je obsadená operačným systémom (kód, premenné, vyrovnávacie pamäte), zvyšok je k dispozícii pre používateľský program. V každom okamihu je teda v pamäti nanajvýš jeden používateľský program. </a:t>
            </a:r>
          </a:p>
          <a:p>
            <a:pPr algn="just"/>
            <a:endParaRPr lang="sk-SK" dirty="0" smtClean="0"/>
          </a:p>
          <a:p>
            <a:pPr algn="just"/>
            <a:r>
              <a:rPr lang="sk-SK" dirty="0" smtClean="0"/>
              <a:t>V </a:t>
            </a:r>
            <a:r>
              <a:rPr lang="sk-SK" dirty="0" err="1" smtClean="0"/>
              <a:t>jednoužívateľských</a:t>
            </a:r>
            <a:r>
              <a:rPr lang="sk-SK" dirty="0" smtClean="0"/>
              <a:t> operačných systémoch je prideľovanie pamäte naznačené na nasledujúcom obrázku.</a:t>
            </a:r>
          </a:p>
        </p:txBody>
      </p:sp>
      <p:pic>
        <p:nvPicPr>
          <p:cNvPr id="7" name="Obrázok 6" descr="3.2_Pridelovanie_pamaete_v_jednopouzivatelskych_OS.png"/>
          <p:cNvPicPr>
            <a:picLocks noChangeAspect="1"/>
          </p:cNvPicPr>
          <p:nvPr/>
        </p:nvPicPr>
        <p:blipFill>
          <a:blip r:embed="rId2" cstate="print"/>
          <a:stretch>
            <a:fillRect/>
          </a:stretch>
        </p:blipFill>
        <p:spPr>
          <a:xfrm>
            <a:off x="2729016" y="3725504"/>
            <a:ext cx="2995112" cy="2727832"/>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a:xfrm>
            <a:off x="457200" y="274638"/>
            <a:ext cx="8363272" cy="562074"/>
          </a:xfrm>
        </p:spPr>
        <p:txBody>
          <a:bodyPr>
            <a:normAutofit/>
          </a:bodyPr>
          <a:lstStyle/>
          <a:p>
            <a:pPr algn="ctr"/>
            <a:r>
              <a:rPr lang="sk-SK" sz="2800" dirty="0" smtClean="0"/>
              <a:t>Virtuálna operačná pamäť</a:t>
            </a:r>
            <a:endParaRPr lang="sk-SK" sz="2800" dirty="0"/>
          </a:p>
        </p:txBody>
      </p:sp>
      <p:sp>
        <p:nvSpPr>
          <p:cNvPr id="5" name="BlokTextu 4"/>
          <p:cNvSpPr txBox="1"/>
          <p:nvPr/>
        </p:nvSpPr>
        <p:spPr>
          <a:xfrm>
            <a:off x="467544" y="980728"/>
            <a:ext cx="8280920" cy="2585323"/>
          </a:xfrm>
          <a:prstGeom prst="rect">
            <a:avLst/>
          </a:prstGeom>
          <a:noFill/>
        </p:spPr>
        <p:txBody>
          <a:bodyPr wrap="square" rtlCol="0">
            <a:spAutoFit/>
          </a:bodyPr>
          <a:lstStyle/>
          <a:p>
            <a:r>
              <a:rPr lang="sk-SK" dirty="0" smtClean="0"/>
              <a:t>Prideľovanie pevných blokov pamäte</a:t>
            </a:r>
          </a:p>
          <a:p>
            <a:pPr algn="just"/>
            <a:endParaRPr lang="sk-SK" dirty="0" smtClean="0"/>
          </a:p>
          <a:p>
            <a:pPr algn="just"/>
            <a:r>
              <a:rPr lang="sk-SK" dirty="0" smtClean="0"/>
              <a:t>Väčšina jednoduchých operačných systémov využíva práve túto stratégiu - ako príklady môžeme menovať MS DOS. Jej základný princíp je veľmi jednoduchý: každý proces musí vedieť, koľko operačnej pamäte bude potrebovať a musí si túto pamäť od operačného systému explicitne vyžiadať. Operačný systém, správca pamäte, takúto požiadavku alebo splní pridelením bloku požadovanej veľkosti, alebo zamietne. V tom prípade je úlohou procesu vzniknutý problém vyriešiť (napr. predčasným ukončením práce). </a:t>
            </a:r>
          </a:p>
        </p:txBody>
      </p:sp>
      <p:pic>
        <p:nvPicPr>
          <p:cNvPr id="6" name="Obrázok 5" descr="3.4_Operacna_pamaet_na_bloky.png"/>
          <p:cNvPicPr>
            <a:picLocks noChangeAspect="1"/>
          </p:cNvPicPr>
          <p:nvPr/>
        </p:nvPicPr>
        <p:blipFill>
          <a:blip r:embed="rId2" cstate="print"/>
          <a:stretch>
            <a:fillRect/>
          </a:stretch>
        </p:blipFill>
        <p:spPr>
          <a:xfrm>
            <a:off x="5220072" y="3490808"/>
            <a:ext cx="3528392" cy="3178552"/>
          </a:xfrm>
          <a:prstGeom prst="rect">
            <a:avLst/>
          </a:prstGeom>
        </p:spPr>
      </p:pic>
      <p:sp>
        <p:nvSpPr>
          <p:cNvPr id="7" name="BlokTextu 6"/>
          <p:cNvSpPr txBox="1"/>
          <p:nvPr/>
        </p:nvSpPr>
        <p:spPr>
          <a:xfrm>
            <a:off x="539552" y="3861048"/>
            <a:ext cx="4464496" cy="2031325"/>
          </a:xfrm>
          <a:prstGeom prst="rect">
            <a:avLst/>
          </a:prstGeom>
          <a:noFill/>
        </p:spPr>
        <p:txBody>
          <a:bodyPr wrap="square" rtlCol="0">
            <a:spAutoFit/>
          </a:bodyPr>
          <a:lstStyle/>
          <a:p>
            <a:pPr algn="just"/>
            <a:r>
              <a:rPr lang="sk-SK" dirty="0" smtClean="0"/>
              <a:t>Na nasledujúcom obrázku vidíme príklad operačnej pamäte rozdelenej na niekoľko blokov. Operačnú pamäť používajú tri procesy: proces 1 má pridelené dva bloky pamäte, zostávajúce dva bloky majú len po jednom bloku.</a:t>
            </a:r>
          </a:p>
          <a:p>
            <a:endParaRPr lang="sk-SK"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a:xfrm>
            <a:off x="457200" y="274638"/>
            <a:ext cx="8363272" cy="562074"/>
          </a:xfrm>
        </p:spPr>
        <p:txBody>
          <a:bodyPr>
            <a:normAutofit/>
          </a:bodyPr>
          <a:lstStyle/>
          <a:p>
            <a:pPr algn="ctr"/>
            <a:r>
              <a:rPr lang="sk-SK" sz="2800" dirty="0" smtClean="0"/>
              <a:t>Virtuálna operačná pamäť</a:t>
            </a:r>
            <a:endParaRPr lang="sk-SK" sz="2800" dirty="0"/>
          </a:p>
        </p:txBody>
      </p:sp>
      <p:sp>
        <p:nvSpPr>
          <p:cNvPr id="5" name="BlokTextu 4"/>
          <p:cNvSpPr txBox="1"/>
          <p:nvPr/>
        </p:nvSpPr>
        <p:spPr>
          <a:xfrm>
            <a:off x="467544" y="908720"/>
            <a:ext cx="8280920" cy="3693319"/>
          </a:xfrm>
          <a:prstGeom prst="rect">
            <a:avLst/>
          </a:prstGeom>
          <a:noFill/>
        </p:spPr>
        <p:txBody>
          <a:bodyPr wrap="square" rtlCol="0">
            <a:spAutoFit/>
          </a:bodyPr>
          <a:lstStyle/>
          <a:p>
            <a:r>
              <a:rPr lang="sk-SK" dirty="0" smtClean="0"/>
              <a:t>Informácie o blokoch</a:t>
            </a:r>
          </a:p>
          <a:p>
            <a:endParaRPr lang="sk-SK" dirty="0" smtClean="0"/>
          </a:p>
          <a:p>
            <a:r>
              <a:rPr lang="sk-SK" dirty="0" smtClean="0"/>
              <a:t>Správca pamäti musí o každom bloku vedieť najmenej dve veci: </a:t>
            </a:r>
          </a:p>
          <a:p>
            <a:r>
              <a:rPr lang="sk-SK" dirty="0" smtClean="0"/>
              <a:t>· jeho dĺžku, </a:t>
            </a:r>
          </a:p>
          <a:p>
            <a:r>
              <a:rPr lang="sk-SK" dirty="0" smtClean="0"/>
              <a:t>· jeho vlastníka. </a:t>
            </a:r>
          </a:p>
          <a:p>
            <a:endParaRPr lang="sk-SK" dirty="0" smtClean="0"/>
          </a:p>
          <a:p>
            <a:pPr algn="just"/>
            <a:r>
              <a:rPr lang="sk-SK" dirty="0" smtClean="0"/>
              <a:t>Ak sú informácie o vlastníkovi pamäťového bloku prázdne, znamená to, že blok je voľný a môže byť pridelený. Adresu ďalšieho bloku nemusíme explicitne uvádzať, pretože bloky na sebe v operačnej pamäti </a:t>
            </a:r>
            <a:r>
              <a:rPr lang="sk-SK" dirty="0" err="1" smtClean="0"/>
              <a:t>naväzujú</a:t>
            </a:r>
            <a:r>
              <a:rPr lang="sk-SK" dirty="0" smtClean="0"/>
              <a:t>; adresu nasledujúceho bloku tak ľahko spočítame na základe dĺžky a adresy aktuálneho bloku. Správca pamäte potom potrebuje len znalosť adresy prvého bloku, potom môže ľahko so spojovým zoznamom bloku pracovať. Správca pamäte môže samozrejme tieto údaje udržiavať vo vnútri vlastných dátových štruktúr.</a:t>
            </a:r>
          </a:p>
        </p:txBody>
      </p:sp>
      <p:pic>
        <p:nvPicPr>
          <p:cNvPr id="6" name="Obrázok 5" descr="3.7_Udaje_o_blokoch_prvy_sposob.png"/>
          <p:cNvPicPr>
            <a:picLocks noChangeAspect="1"/>
          </p:cNvPicPr>
          <p:nvPr/>
        </p:nvPicPr>
        <p:blipFill>
          <a:blip r:embed="rId2" cstate="print"/>
          <a:stretch>
            <a:fillRect/>
          </a:stretch>
        </p:blipFill>
        <p:spPr>
          <a:xfrm>
            <a:off x="2699792" y="4573065"/>
            <a:ext cx="3812143" cy="2168303"/>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lokTextu 3"/>
          <p:cNvSpPr txBox="1"/>
          <p:nvPr/>
        </p:nvSpPr>
        <p:spPr>
          <a:xfrm>
            <a:off x="467544" y="908720"/>
            <a:ext cx="8280920" cy="3416320"/>
          </a:xfrm>
          <a:prstGeom prst="rect">
            <a:avLst/>
          </a:prstGeom>
          <a:noFill/>
        </p:spPr>
        <p:txBody>
          <a:bodyPr wrap="square" rtlCol="0">
            <a:spAutoFit/>
          </a:bodyPr>
          <a:lstStyle/>
          <a:p>
            <a:pPr algn="just"/>
            <a:r>
              <a:rPr lang="sk-SK" dirty="0" smtClean="0"/>
              <a:t>Fragmentácia pamäte</a:t>
            </a:r>
          </a:p>
          <a:p>
            <a:pPr algn="just"/>
            <a:endParaRPr lang="sk-SK" dirty="0" smtClean="0"/>
          </a:p>
          <a:p>
            <a:pPr algn="just"/>
            <a:r>
              <a:rPr lang="sk-SK" dirty="0" smtClean="0"/>
              <a:t>Systém prideľovania pamäte po blokoch však má ešte jednu principiálnu nevýhodu, ktorá sa prejaví i v prípade, že žiadny z používaných programov neobsahuje chybu. Dochádza pri ňom totiž k tzv. fragmentácii pamäte. </a:t>
            </a:r>
          </a:p>
          <a:p>
            <a:pPr algn="just"/>
            <a:endParaRPr lang="sk-SK" dirty="0" smtClean="0"/>
          </a:p>
          <a:p>
            <a:pPr algn="just"/>
            <a:r>
              <a:rPr lang="sk-SK" dirty="0" smtClean="0"/>
              <a:t>Už sme sa zmienili o tom, že pri behu operačného systému s prideľovaním pamäte po blokoch, sa voľný úsek pamäte postupne rozpadá na viac oddelených blokov. Správca pamäte samozrejme dokáže spojiť dva voľné bloky, ktoré na seba nadväzujú, do jediného; to však nestačí. Často dochádza k situácii, kedy sú dva voľné bloky oddelené blokom, prideleným niektorému procesu. </a:t>
            </a:r>
          </a:p>
        </p:txBody>
      </p:sp>
      <p:sp>
        <p:nvSpPr>
          <p:cNvPr id="5" name="Nadpis 1"/>
          <p:cNvSpPr>
            <a:spLocks noGrp="1"/>
          </p:cNvSpPr>
          <p:nvPr>
            <p:ph type="title"/>
          </p:nvPr>
        </p:nvSpPr>
        <p:spPr>
          <a:xfrm>
            <a:off x="457200" y="274638"/>
            <a:ext cx="8363272" cy="562074"/>
          </a:xfrm>
        </p:spPr>
        <p:txBody>
          <a:bodyPr>
            <a:normAutofit/>
          </a:bodyPr>
          <a:lstStyle/>
          <a:p>
            <a:pPr algn="ctr"/>
            <a:r>
              <a:rPr lang="sk-SK" sz="2800" dirty="0" smtClean="0"/>
              <a:t>Virtuálna operačná pamäť</a:t>
            </a:r>
            <a:endParaRPr lang="sk-SK" sz="2800" dirty="0"/>
          </a:p>
        </p:txBody>
      </p:sp>
      <p:pic>
        <p:nvPicPr>
          <p:cNvPr id="6" name="Obrázok 5" descr="3.9_Fragmentacia_pamaete.png"/>
          <p:cNvPicPr>
            <a:picLocks noChangeAspect="1"/>
          </p:cNvPicPr>
          <p:nvPr/>
        </p:nvPicPr>
        <p:blipFill>
          <a:blip r:embed="rId2" cstate="print"/>
          <a:stretch>
            <a:fillRect/>
          </a:stretch>
        </p:blipFill>
        <p:spPr>
          <a:xfrm>
            <a:off x="6156176" y="4077072"/>
            <a:ext cx="1985841" cy="2736304"/>
          </a:xfrm>
          <a:prstGeom prst="rect">
            <a:avLst/>
          </a:prstGeom>
        </p:spPr>
      </p:pic>
      <p:sp>
        <p:nvSpPr>
          <p:cNvPr id="7" name="BlokTextu 6"/>
          <p:cNvSpPr txBox="1"/>
          <p:nvPr/>
        </p:nvSpPr>
        <p:spPr>
          <a:xfrm>
            <a:off x="467544" y="4293096"/>
            <a:ext cx="4968552" cy="2031325"/>
          </a:xfrm>
          <a:prstGeom prst="rect">
            <a:avLst/>
          </a:prstGeom>
          <a:noFill/>
        </p:spPr>
        <p:txBody>
          <a:bodyPr wrap="square" rtlCol="0">
            <a:spAutoFit/>
          </a:bodyPr>
          <a:lstStyle/>
          <a:p>
            <a:pPr algn="just"/>
            <a:r>
              <a:rPr lang="sk-SK" dirty="0" smtClean="0"/>
              <a:t>Správca pamäte potom pochopiteľne nie je schopný splniť požiadavku na pridelenie väčšieho množstva pamäte, než je veľkosť najväčšieho z voľných blokov, bez ohľadu na to, že celková veľkosť voľnej pamäte (</a:t>
            </a:r>
            <a:r>
              <a:rPr lang="sk-SK" dirty="0" err="1" smtClean="0"/>
              <a:t>tj</a:t>
            </a:r>
            <a:r>
              <a:rPr lang="sk-SK" dirty="0" smtClean="0"/>
              <a:t>. súčet všetkých voľných blokov) môže byť i niekoľkonásobne väčší.</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a:xfrm>
            <a:off x="457200" y="274638"/>
            <a:ext cx="8363272" cy="562074"/>
          </a:xfrm>
        </p:spPr>
        <p:txBody>
          <a:bodyPr>
            <a:normAutofit/>
          </a:bodyPr>
          <a:lstStyle/>
          <a:p>
            <a:pPr algn="ctr"/>
            <a:r>
              <a:rPr lang="sk-SK" sz="2800" dirty="0" smtClean="0"/>
              <a:t>Virtuálna operačná pamäť</a:t>
            </a:r>
            <a:endParaRPr lang="sk-SK" sz="2800" dirty="0"/>
          </a:p>
        </p:txBody>
      </p:sp>
      <p:sp>
        <p:nvSpPr>
          <p:cNvPr id="5" name="BlokTextu 4"/>
          <p:cNvSpPr txBox="1"/>
          <p:nvPr/>
        </p:nvSpPr>
        <p:spPr>
          <a:xfrm>
            <a:off x="467544" y="836712"/>
            <a:ext cx="8280920" cy="5909310"/>
          </a:xfrm>
          <a:prstGeom prst="rect">
            <a:avLst/>
          </a:prstGeom>
          <a:noFill/>
        </p:spPr>
        <p:txBody>
          <a:bodyPr wrap="square" rtlCol="0">
            <a:spAutoFit/>
          </a:bodyPr>
          <a:lstStyle/>
          <a:p>
            <a:r>
              <a:rPr lang="sk-SK" dirty="0" smtClean="0"/>
              <a:t>Stránkovanie</a:t>
            </a:r>
          </a:p>
          <a:p>
            <a:endParaRPr lang="sk-SK" dirty="0" smtClean="0"/>
          </a:p>
          <a:p>
            <a:pPr algn="just"/>
            <a:r>
              <a:rPr lang="sk-SK" dirty="0" smtClean="0"/>
              <a:t>Procesy pre svoj beh typicky požadujú súvislý úsek pamäti. Nutnosť prideľovať súvislé úseky pamäti a ich uvoľňovanie v ľubovoľnom poradí podľa toho, ako končia jednotlivé procesy, vedie k fragmentácii pamäti. Jednou z metód, ako sa s fragmentáciou vyrovnať, je premiestňovanie segmentov, ktoré však môže byť časovo náročné. Stránkovanie pamäti umožňuje prideliť procesu niekoľko nesúvislých úsekov pamäti a vytvoriť pre proces ilúziu, že táto pamäť je súvislá. Pri stránkovaní pamäti je fyzická pamäť rozdelená na rámce - </a:t>
            </a:r>
            <a:r>
              <a:rPr lang="sk-SK" dirty="0" err="1" smtClean="0"/>
              <a:t>frames</a:t>
            </a:r>
            <a:r>
              <a:rPr lang="sk-SK" dirty="0" smtClean="0"/>
              <a:t> (niekedy sa nerozlišuje rámec a stránka).</a:t>
            </a:r>
          </a:p>
          <a:p>
            <a:endParaRPr lang="sk-SK" dirty="0" smtClean="0"/>
          </a:p>
          <a:p>
            <a:r>
              <a:rPr lang="sk-SK" dirty="0" smtClean="0"/>
              <a:t>Výhody stránkovania pamäte:</a:t>
            </a:r>
          </a:p>
          <a:p>
            <a:r>
              <a:rPr lang="sk-SK" dirty="0" smtClean="0"/>
              <a:t>	• odstránenie fragmentácie,</a:t>
            </a:r>
          </a:p>
          <a:p>
            <a:r>
              <a:rPr lang="pl-PL" dirty="0" smtClean="0"/>
              <a:t>	• nie je nutné premiestňovanie blokov pamäte.</a:t>
            </a:r>
          </a:p>
          <a:p>
            <a:endParaRPr lang="pl-PL" dirty="0" smtClean="0"/>
          </a:p>
          <a:p>
            <a:r>
              <a:rPr lang="sk-SK" dirty="0" smtClean="0"/>
              <a:t>Nevýhody stránkovania pamäte:</a:t>
            </a:r>
          </a:p>
          <a:p>
            <a:r>
              <a:rPr lang="sk-SK" dirty="0" smtClean="0"/>
              <a:t>	• posledná stránka procesu nebýva celkom využitá a preto veľkosť 	stránok nesmie byť príliš veľká (tzv. vnútorné fragmentácie),</a:t>
            </a:r>
          </a:p>
          <a:p>
            <a:r>
              <a:rPr lang="sk-SK" dirty="0" smtClean="0"/>
              <a:t>	• nutná HW podpora,</a:t>
            </a:r>
          </a:p>
          <a:p>
            <a:r>
              <a:rPr lang="sk-SK" dirty="0" smtClean="0"/>
              <a:t>	• súčet pamäťových nárokov procesov v pamäti nemôže prekročiť 	veľkosť fyzickej pamäte.</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357158" y="214290"/>
            <a:ext cx="8429684" cy="857256"/>
          </a:xfrm>
        </p:spPr>
        <p:txBody>
          <a:bodyPr/>
          <a:lstStyle/>
          <a:p>
            <a:pPr algn="ctr"/>
            <a:r>
              <a:rPr lang="sk-SK" dirty="0" smtClean="0"/>
              <a:t>Abstrakt modulu</a:t>
            </a:r>
            <a:endParaRPr lang="sk-SK" dirty="0"/>
          </a:p>
        </p:txBody>
      </p:sp>
      <p:sp>
        <p:nvSpPr>
          <p:cNvPr id="3" name="Podnadpis 2"/>
          <p:cNvSpPr>
            <a:spLocks noGrp="1"/>
          </p:cNvSpPr>
          <p:nvPr>
            <p:ph type="subTitle" idx="1"/>
          </p:nvPr>
        </p:nvSpPr>
        <p:spPr>
          <a:xfrm>
            <a:off x="214282" y="1142984"/>
            <a:ext cx="8429684" cy="5500726"/>
          </a:xfrm>
        </p:spPr>
        <p:txBody>
          <a:bodyPr>
            <a:normAutofit fontScale="85000" lnSpcReduction="20000"/>
          </a:bodyPr>
          <a:lstStyle/>
          <a:p>
            <a:pPr algn="just">
              <a:buFont typeface="Arial" pitchFamily="34" charset="0"/>
              <a:buChar char="•"/>
            </a:pPr>
            <a:r>
              <a:rPr lang="sk-SK" dirty="0" smtClean="0"/>
              <a:t> V prvej časti nadviažeme na popis činnosti procesora z druhého modulu predmetu Počítačové systémy. Vysvetlíme funkciu zbernice ako komunikačného prepojenia medzi jednotlivými súčasťami počítača. Popíšeme jej štruktúru a podrobnejšie sa budeme zaoberať komunikáciou procesora s operačnou  pamäťou. </a:t>
            </a:r>
          </a:p>
          <a:p>
            <a:pPr algn="just">
              <a:buFont typeface="Arial" pitchFamily="34" charset="0"/>
              <a:buChar char="•"/>
            </a:pPr>
            <a:endParaRPr lang="sk-SK" dirty="0" smtClean="0"/>
          </a:p>
          <a:p>
            <a:pPr algn="just">
              <a:buFont typeface="Arial" pitchFamily="34" charset="0"/>
              <a:buChar char="•"/>
            </a:pPr>
            <a:r>
              <a:rPr lang="sk-SK" dirty="0" smtClean="0"/>
              <a:t> V ďalšej časti sa budeme zaoberať technikami zvyšujúcimi rýchlosť a efektívnosť využívania operačnej pamäte</a:t>
            </a:r>
          </a:p>
          <a:p>
            <a:pPr algn="just">
              <a:buFont typeface="Arial" pitchFamily="34" charset="0"/>
              <a:buChar char="•"/>
            </a:pPr>
            <a:endParaRPr lang="sk-SK" dirty="0" smtClean="0"/>
          </a:p>
          <a:p>
            <a:pPr algn="just">
              <a:buFont typeface="Arial" pitchFamily="34" charset="0"/>
              <a:buChar char="•"/>
            </a:pPr>
            <a:r>
              <a:rPr lang="sk-SK" dirty="0" smtClean="0"/>
              <a:t> Ďalej sa budeme venovať komunikácii procesora so vstupno-výstupnými zariadeniami, vysvetlíme funkciu radičov zariadení, komunikáciu prostredníctvom portov, mechanizmus prerušenia a priameho prístupu do pamäte. Ukážeme funkcie ovládačov zariadení a ich začlenenie do operačného systému.</a:t>
            </a:r>
          </a:p>
          <a:p>
            <a:pPr algn="just">
              <a:buFont typeface="Arial" pitchFamily="34" charset="0"/>
              <a:buChar char="•"/>
            </a:pPr>
            <a:endParaRPr lang="sk-SK" dirty="0" smtClean="0"/>
          </a:p>
          <a:p>
            <a:pPr algn="just">
              <a:buFont typeface="Arial" pitchFamily="34" charset="0"/>
              <a:buChar char="•"/>
            </a:pPr>
            <a:r>
              <a:rPr lang="sk-SK" dirty="0" smtClean="0"/>
              <a:t> Urobíme historický prehľad vývoja počítačových systémov a poukážeme na zásadné myšlienky a udalosti, ktoré ho ovplyvnili.</a:t>
            </a:r>
          </a:p>
          <a:p>
            <a:pPr algn="just"/>
            <a:endParaRPr lang="sk-SK" dirty="0" smtClean="0"/>
          </a:p>
          <a:p>
            <a:pPr algn="just">
              <a:buFont typeface="Arial" pitchFamily="34" charset="0"/>
              <a:buChar char="•"/>
            </a:pPr>
            <a:r>
              <a:rPr lang="sk-SK" dirty="0" smtClean="0"/>
              <a:t> Z historického prehľadu prejdeme do prehľadu súčasných architektúr počítačových systémov, uvedieme špecifiká vnorených (</a:t>
            </a:r>
            <a:r>
              <a:rPr lang="sk-SK" dirty="0" err="1" smtClean="0"/>
              <a:t>embedded</a:t>
            </a:r>
            <a:r>
              <a:rPr lang="sk-SK" dirty="0" smtClean="0"/>
              <a:t>), paralelných a distribuovaných systémov. Spomenieme aj počítačové systémy, ktoré nie sú riadené programom, ale sú riadené tokom údajov.</a:t>
            </a:r>
          </a:p>
          <a:p>
            <a:pPr algn="just">
              <a:buFont typeface="Arial" pitchFamily="34" charset="0"/>
              <a:buChar char="•"/>
            </a:pPr>
            <a:endParaRPr lang="sk-SK" dirty="0" smtClean="0"/>
          </a:p>
          <a:p>
            <a:pPr algn="just">
              <a:buFont typeface="Arial" pitchFamily="34" charset="0"/>
              <a:buChar char="•"/>
            </a:pPr>
            <a:r>
              <a:rPr lang="sk-SK" dirty="0" smtClean="0"/>
              <a:t> Nakoniec predstavíme niektoré nádejné architektúry počítačových systémov budúcnosti (kvantové a </a:t>
            </a:r>
            <a:r>
              <a:rPr lang="sk-SK" dirty="0" err="1" smtClean="0"/>
              <a:t>biomolekulárne</a:t>
            </a:r>
            <a:r>
              <a:rPr lang="sk-SK" dirty="0" smtClean="0"/>
              <a:t> počítače).</a:t>
            </a:r>
            <a:endParaRPr lang="sk-SK"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79512" y="274638"/>
            <a:ext cx="8712968" cy="562074"/>
          </a:xfrm>
        </p:spPr>
        <p:txBody>
          <a:bodyPr>
            <a:noAutofit/>
          </a:bodyPr>
          <a:lstStyle/>
          <a:p>
            <a:pPr algn="ctr"/>
            <a:r>
              <a:rPr lang="sk-SK" sz="2800" dirty="0" smtClean="0"/>
              <a:t>Rýchle vyrovnávacie pamäte (</a:t>
            </a:r>
            <a:r>
              <a:rPr lang="sk-SK" sz="2800" dirty="0" err="1" smtClean="0"/>
              <a:t>cache</a:t>
            </a:r>
            <a:r>
              <a:rPr lang="sk-SK" sz="2800" dirty="0" smtClean="0"/>
              <a:t>) pre CPU</a:t>
            </a:r>
            <a:endParaRPr lang="sk-SK" sz="2800" dirty="0"/>
          </a:p>
        </p:txBody>
      </p:sp>
      <p:sp>
        <p:nvSpPr>
          <p:cNvPr id="4" name="BlokTextu 3"/>
          <p:cNvSpPr txBox="1"/>
          <p:nvPr/>
        </p:nvSpPr>
        <p:spPr>
          <a:xfrm>
            <a:off x="467544" y="1268760"/>
            <a:ext cx="8352928" cy="5078313"/>
          </a:xfrm>
          <a:prstGeom prst="rect">
            <a:avLst/>
          </a:prstGeom>
          <a:noFill/>
        </p:spPr>
        <p:txBody>
          <a:bodyPr wrap="square" rtlCol="0">
            <a:spAutoFit/>
          </a:bodyPr>
          <a:lstStyle/>
          <a:p>
            <a:pPr algn="just"/>
            <a:r>
              <a:rPr lang="sk-SK" dirty="0" err="1" smtClean="0"/>
              <a:t>Cache</a:t>
            </a:r>
            <a:r>
              <a:rPr lang="sk-SK" dirty="0" smtClean="0"/>
              <a:t> pamäť je rýchla pamäť, ktorá slúži ako vyrovnávacia pamäť medzi rýchlym procesorom a pomalou hlavnou pamäťou. Z technického hľadiska je to statická pamäť. Jej efektívnosť je okrem rýchlosti prístupu daná malým rozsahom a odlišnou správou uložených údajov. Z hľadiska programátora je táto pamäť neprístupná (nemožno ju adresovať). O jej obsahu rozhoduje hardware. Stratégia presúvania údajov medzi hlavnou pamäťou a </a:t>
            </a:r>
            <a:r>
              <a:rPr lang="sk-SK" dirty="0" err="1" smtClean="0"/>
              <a:t>cache</a:t>
            </a:r>
            <a:r>
              <a:rPr lang="sk-SK" dirty="0" smtClean="0"/>
              <a:t> je založená na štatisticky overených vlastnostiach tzv. časovej a miestnej lokality.</a:t>
            </a:r>
          </a:p>
          <a:p>
            <a:pPr algn="just"/>
            <a:endParaRPr lang="sk-SK" dirty="0" smtClean="0"/>
          </a:p>
          <a:p>
            <a:pPr algn="just"/>
            <a:r>
              <a:rPr lang="sk-SK" dirty="0" smtClean="0"/>
              <a:t>Miestna lokalita znamená, že program v krátkom časovom úseku pristupuje k susedným pamäťovým miestam. Preto sa pri čítaní z hlavnej pamäti presúva do </a:t>
            </a:r>
            <a:r>
              <a:rPr lang="sk-SK" dirty="0" err="1" smtClean="0"/>
              <a:t>cache</a:t>
            </a:r>
            <a:r>
              <a:rPr lang="sk-SK" dirty="0" smtClean="0"/>
              <a:t> blok obsahujúci niekoľko susedných údajov.</a:t>
            </a:r>
          </a:p>
          <a:p>
            <a:pPr algn="just"/>
            <a:endParaRPr lang="sk-SK" dirty="0" smtClean="0"/>
          </a:p>
          <a:p>
            <a:pPr algn="just"/>
            <a:r>
              <a:rPr lang="sk-SK" dirty="0" smtClean="0"/>
              <a:t>Základné delenie:</a:t>
            </a:r>
          </a:p>
          <a:p>
            <a:pPr algn="just"/>
            <a:endParaRPr lang="sk-SK" dirty="0" smtClean="0"/>
          </a:p>
          <a:p>
            <a:pPr algn="just"/>
            <a:r>
              <a:rPr lang="sk-SK" dirty="0" smtClean="0"/>
              <a:t>hardvérová rýchla vyrovnávacia pamäť: je realizovaná osobitnými pamäťovými čipmi</a:t>
            </a:r>
          </a:p>
          <a:p>
            <a:pPr algn="just"/>
            <a:r>
              <a:rPr lang="sk-SK" dirty="0" smtClean="0"/>
              <a:t>softvérová rýchla vyrovnávacia pamäť: je realizovaná v časti operačnej pamäte, kde sa dočasne ukladajú častejšie používané dáta.</a:t>
            </a:r>
            <a:endParaRPr lang="sk-SK"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a:xfrm>
            <a:off x="179512" y="274638"/>
            <a:ext cx="8712968" cy="562074"/>
          </a:xfrm>
        </p:spPr>
        <p:txBody>
          <a:bodyPr>
            <a:noAutofit/>
          </a:bodyPr>
          <a:lstStyle/>
          <a:p>
            <a:pPr algn="ctr"/>
            <a:r>
              <a:rPr lang="sk-SK" sz="2800" dirty="0" smtClean="0"/>
              <a:t>Rýchle vyrovnávacie pamäte (</a:t>
            </a:r>
            <a:r>
              <a:rPr lang="sk-SK" sz="2800" dirty="0" err="1" smtClean="0"/>
              <a:t>cache</a:t>
            </a:r>
            <a:r>
              <a:rPr lang="sk-SK" sz="2800" dirty="0" smtClean="0"/>
              <a:t>) pre CPU</a:t>
            </a:r>
            <a:endParaRPr lang="sk-SK" sz="2800" dirty="0"/>
          </a:p>
        </p:txBody>
      </p:sp>
      <p:sp>
        <p:nvSpPr>
          <p:cNvPr id="5" name="BlokTextu 4"/>
          <p:cNvSpPr txBox="1"/>
          <p:nvPr/>
        </p:nvSpPr>
        <p:spPr>
          <a:xfrm>
            <a:off x="467544" y="1268760"/>
            <a:ext cx="8352928" cy="4247317"/>
          </a:xfrm>
          <a:prstGeom prst="rect">
            <a:avLst/>
          </a:prstGeom>
          <a:noFill/>
        </p:spPr>
        <p:txBody>
          <a:bodyPr wrap="square" rtlCol="0">
            <a:spAutoFit/>
          </a:bodyPr>
          <a:lstStyle/>
          <a:p>
            <a:pPr algn="just"/>
            <a:r>
              <a:rPr lang="sk-SK" dirty="0" smtClean="0"/>
              <a:t>Pamäte </a:t>
            </a:r>
            <a:r>
              <a:rPr lang="sk-SK" dirty="0" err="1" smtClean="0"/>
              <a:t>cache</a:t>
            </a:r>
            <a:r>
              <a:rPr lang="sk-SK" dirty="0" smtClean="0"/>
              <a:t> používajú tri režimy: </a:t>
            </a:r>
          </a:p>
          <a:p>
            <a:pPr algn="just"/>
            <a:endParaRPr lang="sk-SK" dirty="0" smtClean="0"/>
          </a:p>
          <a:p>
            <a:pPr algn="just"/>
            <a:r>
              <a:rPr lang="sk-SK" dirty="0" err="1" smtClean="0"/>
              <a:t>Write-Through</a:t>
            </a:r>
            <a:r>
              <a:rPr lang="sk-SK" dirty="0" smtClean="0"/>
              <a:t> (priamy zápis) </a:t>
            </a:r>
          </a:p>
          <a:p>
            <a:pPr algn="just"/>
            <a:r>
              <a:rPr lang="sk-SK" dirty="0" smtClean="0"/>
              <a:t>je najstarší a najpomalší spôsob, typický pre mikroprocesory 486 dáta ukladané do </a:t>
            </a:r>
            <a:r>
              <a:rPr lang="sk-SK" dirty="0" err="1" smtClean="0"/>
              <a:t>cache</a:t>
            </a:r>
            <a:r>
              <a:rPr lang="sk-SK" dirty="0" smtClean="0"/>
              <a:t> zapisuje súčasne aj do operačnej pamäti </a:t>
            </a:r>
          </a:p>
          <a:p>
            <a:pPr algn="just"/>
            <a:endParaRPr lang="sk-SK" dirty="0" smtClean="0"/>
          </a:p>
          <a:p>
            <a:pPr algn="just"/>
            <a:r>
              <a:rPr lang="sk-SK" dirty="0" err="1" smtClean="0"/>
              <a:t>Write-Back</a:t>
            </a:r>
            <a:r>
              <a:rPr lang="sk-SK" dirty="0" smtClean="0"/>
              <a:t> (oneskorený zápis) je novšou a rýchlejšou metódou používanou u Pentií a niektorých radov rýchlych 486 dáta sú zapisované iba do </a:t>
            </a:r>
            <a:r>
              <a:rPr lang="sk-SK" dirty="0" err="1" smtClean="0"/>
              <a:t>cache</a:t>
            </a:r>
            <a:r>
              <a:rPr lang="sk-SK" dirty="0" smtClean="0"/>
              <a:t> a až pri odstránení dát z </a:t>
            </a:r>
            <a:r>
              <a:rPr lang="sk-SK" dirty="0" err="1" smtClean="0"/>
              <a:t>cache</a:t>
            </a:r>
            <a:r>
              <a:rPr lang="sk-SK" dirty="0" smtClean="0"/>
              <a:t> sú zapísané do operačnej pamäti v tomto režime sa šetrí čas potrebný na opakované zápisy do pomalšej operačnej pamäti </a:t>
            </a:r>
          </a:p>
          <a:p>
            <a:pPr algn="just"/>
            <a:endParaRPr lang="sk-SK" dirty="0" smtClean="0"/>
          </a:p>
          <a:p>
            <a:pPr algn="just"/>
            <a:r>
              <a:rPr lang="sk-SK" dirty="0" err="1" smtClean="0"/>
              <a:t>Pipelined</a:t>
            </a:r>
            <a:r>
              <a:rPr lang="sk-SK" dirty="0" smtClean="0"/>
              <a:t> </a:t>
            </a:r>
            <a:r>
              <a:rPr lang="sk-SK" dirty="0" err="1" smtClean="0"/>
              <a:t>Burst</a:t>
            </a:r>
            <a:r>
              <a:rPr lang="sk-SK" dirty="0" smtClean="0"/>
              <a:t> </a:t>
            </a:r>
          </a:p>
          <a:p>
            <a:pPr algn="just"/>
            <a:r>
              <a:rPr lang="sk-SK" dirty="0" smtClean="0"/>
              <a:t>je najnovší a najrýchlejší systém práce, v súčasnosti bežne používaný pracuje tak, že viac operácií prevedie zreťazene prístupová doba k dátam sa potom pohybuje medzi 9 až 15 </a:t>
            </a:r>
            <a:r>
              <a:rPr lang="sk-SK" dirty="0" err="1" smtClean="0"/>
              <a:t>ns</a:t>
            </a:r>
            <a:endParaRPr lang="sk-SK"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a:xfrm>
            <a:off x="179512" y="274638"/>
            <a:ext cx="8712968" cy="562074"/>
          </a:xfrm>
        </p:spPr>
        <p:txBody>
          <a:bodyPr>
            <a:noAutofit/>
          </a:bodyPr>
          <a:lstStyle/>
          <a:p>
            <a:pPr algn="ctr"/>
            <a:r>
              <a:rPr lang="sk-SK" sz="2800" dirty="0" smtClean="0"/>
              <a:t>Pamäťová hierarchia</a:t>
            </a:r>
            <a:endParaRPr lang="sk-SK" sz="2800" dirty="0"/>
          </a:p>
        </p:txBody>
      </p:sp>
      <p:sp>
        <p:nvSpPr>
          <p:cNvPr id="5" name="BlokTextu 4"/>
          <p:cNvSpPr txBox="1"/>
          <p:nvPr/>
        </p:nvSpPr>
        <p:spPr>
          <a:xfrm>
            <a:off x="467544" y="1268760"/>
            <a:ext cx="8352928" cy="5355312"/>
          </a:xfrm>
          <a:prstGeom prst="rect">
            <a:avLst/>
          </a:prstGeom>
          <a:noFill/>
        </p:spPr>
        <p:txBody>
          <a:bodyPr wrap="square" rtlCol="0">
            <a:spAutoFit/>
          </a:bodyPr>
          <a:lstStyle/>
          <a:p>
            <a:pPr algn="just"/>
            <a:r>
              <a:rPr lang="sk-SK" dirty="0" smtClean="0"/>
              <a:t>V minulosti celá pamäťová hierarchia počítačových systémov pozostávala iba z disku a hlavnej pamäte. Bolo to spôsobené hlavne tým, že rýchlosti vtedajších procesorov boli porovnateľné s rýchlosťami hlavných pamätí a pamäť nebola brzdou systému. Avšak vývoj na poli procesorov, ktorého rýchly nárast je približne popísaný </a:t>
            </a:r>
            <a:r>
              <a:rPr lang="sk-SK" dirty="0" err="1" smtClean="0"/>
              <a:t>Mooreovým</a:t>
            </a:r>
            <a:r>
              <a:rPr lang="sk-SK" dirty="0" smtClean="0"/>
              <a:t> zákonom spôsobil, že pamäte začali zaostávať za procesormi. Príkladom je aj nasledujúci graf, ktorý ukazuje a porovnáva akým tempom sa vylepšovali procesory a ich rýchlosti v porovnaní s pamäťami. </a:t>
            </a:r>
          </a:p>
          <a:p>
            <a:pPr algn="just"/>
            <a:endParaRPr lang="sk-SK" dirty="0" smtClean="0"/>
          </a:p>
          <a:p>
            <a:pPr algn="just"/>
            <a:endParaRPr lang="sk-SK" dirty="0" smtClean="0"/>
          </a:p>
          <a:p>
            <a:pPr algn="just"/>
            <a:endParaRPr lang="sk-SK" dirty="0" smtClean="0"/>
          </a:p>
          <a:p>
            <a:pPr algn="just"/>
            <a:endParaRPr lang="sk-SK" dirty="0" smtClean="0"/>
          </a:p>
          <a:p>
            <a:pPr algn="just"/>
            <a:endParaRPr lang="sk-SK" dirty="0" smtClean="0"/>
          </a:p>
          <a:p>
            <a:pPr algn="just"/>
            <a:endParaRPr lang="sk-SK" dirty="0" smtClean="0"/>
          </a:p>
          <a:p>
            <a:pPr algn="just"/>
            <a:endParaRPr lang="sk-SK" dirty="0" smtClean="0"/>
          </a:p>
          <a:p>
            <a:pPr algn="just"/>
            <a:endParaRPr lang="sk-SK" dirty="0" smtClean="0"/>
          </a:p>
          <a:p>
            <a:pPr algn="just"/>
            <a:endParaRPr lang="sk-SK" dirty="0" smtClean="0"/>
          </a:p>
          <a:p>
            <a:pPr algn="just"/>
            <a:r>
              <a:rPr lang="sk-SK" dirty="0" smtClean="0"/>
              <a:t>Je zjavné, že daný výkonnostný rozdiel spôsoboval, že procesory nemohli naplno využiť svoj potenciál. Preto sa odborníci z danej oblasti snažili tento rozdiel odstrániť. </a:t>
            </a:r>
            <a:endParaRPr lang="sk-SK" dirty="0"/>
          </a:p>
        </p:txBody>
      </p:sp>
      <p:pic>
        <p:nvPicPr>
          <p:cNvPr id="6" name="Obrázok 5" descr="hierarchia.gif"/>
          <p:cNvPicPr>
            <a:picLocks noChangeAspect="1"/>
          </p:cNvPicPr>
          <p:nvPr/>
        </p:nvPicPr>
        <p:blipFill>
          <a:blip r:embed="rId2" cstate="print"/>
          <a:stretch>
            <a:fillRect/>
          </a:stretch>
        </p:blipFill>
        <p:spPr>
          <a:xfrm>
            <a:off x="2339752" y="3344809"/>
            <a:ext cx="3965426" cy="2244431"/>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a:xfrm>
            <a:off x="179512" y="274638"/>
            <a:ext cx="8712968" cy="562074"/>
          </a:xfrm>
        </p:spPr>
        <p:txBody>
          <a:bodyPr>
            <a:noAutofit/>
          </a:bodyPr>
          <a:lstStyle/>
          <a:p>
            <a:pPr algn="ctr"/>
            <a:r>
              <a:rPr lang="sk-SK" sz="2800" dirty="0" smtClean="0"/>
              <a:t>Pamäťová hierarchia</a:t>
            </a:r>
            <a:endParaRPr lang="sk-SK" sz="2800" dirty="0"/>
          </a:p>
        </p:txBody>
      </p:sp>
      <p:sp>
        <p:nvSpPr>
          <p:cNvPr id="5" name="BlokTextu 4"/>
          <p:cNvSpPr txBox="1"/>
          <p:nvPr/>
        </p:nvSpPr>
        <p:spPr>
          <a:xfrm>
            <a:off x="467544" y="987693"/>
            <a:ext cx="8352928" cy="2862322"/>
          </a:xfrm>
          <a:prstGeom prst="rect">
            <a:avLst/>
          </a:prstGeom>
          <a:noFill/>
        </p:spPr>
        <p:txBody>
          <a:bodyPr wrap="square" rtlCol="0">
            <a:spAutoFit/>
          </a:bodyPr>
          <a:lstStyle/>
          <a:p>
            <a:r>
              <a:rPr lang="sk-SK" dirty="0" smtClean="0"/>
              <a:t>Základné princípy:</a:t>
            </a:r>
          </a:p>
          <a:p>
            <a:endParaRPr lang="sk-SK" dirty="0" smtClean="0"/>
          </a:p>
          <a:p>
            <a:r>
              <a:rPr lang="sk-SK" dirty="0" smtClean="0"/>
              <a:t>• Čím je pamäť väčšia, tým má väčšiu latenciu.</a:t>
            </a:r>
          </a:p>
          <a:p>
            <a:r>
              <a:rPr lang="sk-SK" dirty="0" smtClean="0"/>
              <a:t>• Čím je pamäť rýchlejšia, tým je drahšia.</a:t>
            </a:r>
          </a:p>
          <a:p>
            <a:r>
              <a:rPr lang="pl-PL" dirty="0" smtClean="0"/>
              <a:t>• Čím je pamäť väčšia, tým je lacnejšia (v zmysle ceny za bit).</a:t>
            </a:r>
          </a:p>
          <a:p>
            <a:endParaRPr lang="pl-PL" dirty="0" smtClean="0"/>
          </a:p>
          <a:p>
            <a:pPr algn="just"/>
            <a:r>
              <a:rPr lang="sk-SK" dirty="0" smtClean="0"/>
              <a:t>Cieľom je dosiahnuť veľkú, rýchlu a lacnú pamäť. To samozrejme nie je na základe vyššie uvedených princípov možné dosiahnuť jedinou pamäťou. Preto počítačové systémy na dosiahnutie tohto cieľa využívajú celú pamäťovú hierarchiu.</a:t>
            </a:r>
          </a:p>
        </p:txBody>
      </p:sp>
      <p:pic>
        <p:nvPicPr>
          <p:cNvPr id="6" name="Obrázok 5" descr="hierarchia.jpg"/>
          <p:cNvPicPr>
            <a:picLocks noChangeAspect="1"/>
          </p:cNvPicPr>
          <p:nvPr/>
        </p:nvPicPr>
        <p:blipFill>
          <a:blip r:embed="rId2" cstate="print"/>
          <a:stretch>
            <a:fillRect/>
          </a:stretch>
        </p:blipFill>
        <p:spPr>
          <a:xfrm>
            <a:off x="2232713" y="3645024"/>
            <a:ext cx="4787559" cy="3024336"/>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a:xfrm>
            <a:off x="179512" y="274638"/>
            <a:ext cx="8712968" cy="562074"/>
          </a:xfrm>
        </p:spPr>
        <p:txBody>
          <a:bodyPr>
            <a:noAutofit/>
          </a:bodyPr>
          <a:lstStyle/>
          <a:p>
            <a:pPr algn="ctr"/>
            <a:r>
              <a:rPr lang="sk-SK" sz="2800" b="1" dirty="0" smtClean="0">
                <a:solidFill>
                  <a:schemeClr val="accent2">
                    <a:lumMod val="60000"/>
                    <a:lumOff val="40000"/>
                  </a:schemeClr>
                </a:solidFill>
              </a:rPr>
              <a:t>Komunikácia procesora s radičmi vstupno-výstupných zariadení</a:t>
            </a:r>
            <a:endParaRPr lang="sk-SK" sz="2800" dirty="0">
              <a:solidFill>
                <a:schemeClr val="accent2">
                  <a:lumMod val="60000"/>
                  <a:lumOff val="40000"/>
                </a:schemeClr>
              </a:solidFill>
            </a:endParaRPr>
          </a:p>
        </p:txBody>
      </p:sp>
      <p:pic>
        <p:nvPicPr>
          <p:cNvPr id="7" name="How It's Made (CZ Dabing) - Procesory.mpg">
            <a:hlinkClick r:id="" action="ppaction://media"/>
          </p:cNvPr>
          <p:cNvPicPr>
            <a:picLocks noRot="1" noChangeAspect="1"/>
          </p:cNvPicPr>
          <p:nvPr>
            <a:videoFile r:link="rId1"/>
          </p:nvPr>
        </p:nvPicPr>
        <p:blipFill>
          <a:blip r:embed="rId3" cstate="print"/>
          <a:stretch>
            <a:fillRect/>
          </a:stretch>
        </p:blipFill>
        <p:spPr>
          <a:xfrm>
            <a:off x="1619672" y="1484784"/>
            <a:ext cx="5832648" cy="4772166"/>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7"/>
                                        </p:tgtEl>
                                      </p:cBhvr>
                                    </p:cmd>
                                  </p:childTnLst>
                                </p:cTn>
                              </p:par>
                            </p:childTnLst>
                          </p:cTn>
                        </p:par>
                      </p:childTnLst>
                    </p:cTn>
                  </p:par>
                </p:childTnLst>
              </p:cTn>
              <p:nextCondLst>
                <p:cond evt="onClick" delay="0">
                  <p:tgtEl>
                    <p:spTgt spid="7"/>
                  </p:tgtEl>
                </p:cond>
              </p:nextCondLst>
            </p:seq>
            <p:video>
              <p:cMediaNode>
                <p:cTn id="7" fill="hold" display="0">
                  <p:stCondLst>
                    <p:cond delay="indefinite"/>
                  </p:stCondLst>
                  <p:endCondLst>
                    <p:cond evt="onNext" delay="0">
                      <p:tgtEl>
                        <p:sldTgt/>
                      </p:tgtEl>
                    </p:cond>
                    <p:cond evt="onPrev" delay="0">
                      <p:tgtEl>
                        <p:sldTgt/>
                      </p:tgtEl>
                    </p:cond>
                  </p:endCondLst>
                </p:cTn>
                <p:tgtEl>
                  <p:spTgt spid="7"/>
                </p:tgtEl>
              </p:cMediaNode>
            </p:video>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a:xfrm>
            <a:off x="179512" y="346646"/>
            <a:ext cx="8712968" cy="562074"/>
          </a:xfrm>
        </p:spPr>
        <p:txBody>
          <a:bodyPr>
            <a:noAutofit/>
          </a:bodyPr>
          <a:lstStyle/>
          <a:p>
            <a:pPr algn="ctr"/>
            <a:r>
              <a:rPr lang="sk-SK" sz="2800" dirty="0" smtClean="0"/>
              <a:t>Radič zariadenia, porty, komunikácia procesora s portami</a:t>
            </a:r>
            <a:endParaRPr lang="sk-SK" sz="2800" dirty="0"/>
          </a:p>
        </p:txBody>
      </p:sp>
      <p:sp>
        <p:nvSpPr>
          <p:cNvPr id="5" name="BlokTextu 4"/>
          <p:cNvSpPr txBox="1"/>
          <p:nvPr/>
        </p:nvSpPr>
        <p:spPr>
          <a:xfrm>
            <a:off x="323528" y="1303015"/>
            <a:ext cx="8352928" cy="5078313"/>
          </a:xfrm>
          <a:prstGeom prst="rect">
            <a:avLst/>
          </a:prstGeom>
          <a:noFill/>
        </p:spPr>
        <p:txBody>
          <a:bodyPr wrap="square" rtlCol="0">
            <a:spAutoFit/>
          </a:bodyPr>
          <a:lstStyle/>
          <a:p>
            <a:pPr algn="just">
              <a:buFont typeface="Arial" pitchFamily="34" charset="0"/>
              <a:buChar char="•"/>
            </a:pPr>
            <a:r>
              <a:rPr lang="sk-SK" dirty="0" smtClean="0"/>
              <a:t> 	Radič zariadenia (</a:t>
            </a:r>
            <a:r>
              <a:rPr lang="sk-SK" dirty="0" err="1" smtClean="0"/>
              <a:t>controller</a:t>
            </a:r>
            <a:r>
              <a:rPr lang="sk-SK" dirty="0" smtClean="0"/>
              <a:t>) je elektronika, </a:t>
            </a:r>
            <a:r>
              <a:rPr lang="pl-PL" dirty="0" smtClean="0"/>
              <a:t>ktorá slúži na pripojenie 	zariadenia ku zbernici.</a:t>
            </a:r>
          </a:p>
          <a:p>
            <a:pPr algn="just">
              <a:buFont typeface="Arial" pitchFamily="34" charset="0"/>
              <a:buChar char="•"/>
            </a:pPr>
            <a:r>
              <a:rPr lang="pl-PL" dirty="0" smtClean="0"/>
              <a:t> 	</a:t>
            </a:r>
            <a:r>
              <a:rPr lang="sk-SK" dirty="0" smtClean="0"/>
              <a:t>Radič môže byť veľmi jednoduchý (napr. klávesnica) alebo to môže byť 	celý počítač s vysokým výkonom (grafická karta).</a:t>
            </a:r>
          </a:p>
          <a:p>
            <a:pPr algn="just">
              <a:buFont typeface="Arial" pitchFamily="34" charset="0"/>
              <a:buChar char="•"/>
            </a:pPr>
            <a:r>
              <a:rPr lang="sk-SK" dirty="0" smtClean="0"/>
              <a:t> 	Programátor programuje povely pre radič a až ten riadi samotné 	zariadenie.</a:t>
            </a:r>
          </a:p>
          <a:p>
            <a:pPr algn="just">
              <a:buFont typeface="Arial" pitchFamily="34" charset="0"/>
              <a:buChar char="•"/>
            </a:pPr>
            <a:r>
              <a:rPr lang="sk-SK" dirty="0" smtClean="0"/>
              <a:t> 	Radiče obsahujú svoje registre a niekedy aj väčšie úseky pamäte.</a:t>
            </a:r>
          </a:p>
          <a:p>
            <a:pPr algn="just">
              <a:buFont typeface="Arial" pitchFamily="34" charset="0"/>
              <a:buChar char="•"/>
            </a:pPr>
            <a:endParaRPr lang="sk-SK" dirty="0" smtClean="0"/>
          </a:p>
          <a:p>
            <a:pPr algn="just"/>
            <a:r>
              <a:rPr lang="sk-SK" dirty="0" smtClean="0"/>
              <a:t>Význam vstupno-výstupných zariadení pre komunikáciu človeka s počítačom.</a:t>
            </a:r>
          </a:p>
          <a:p>
            <a:pPr algn="just"/>
            <a:r>
              <a:rPr lang="sk-SK" dirty="0" smtClean="0"/>
              <a:t>Základné typy vstupných a výstupných zariadení. Pre každé zariadenie je  potrebné riešiť špecifické problémy, vytvárať a riadiť signály rôzneho druhu.</a:t>
            </a:r>
          </a:p>
          <a:p>
            <a:pPr algn="just"/>
            <a:endParaRPr lang="sk-SK" dirty="0" smtClean="0"/>
          </a:p>
          <a:p>
            <a:pPr algn="just"/>
            <a:r>
              <a:rPr lang="sk-SK" dirty="0" smtClean="0"/>
              <a:t>Potreba unifikovaného spôsobu komunikácie s procesorom. Riešením je pripojenie zariadenia k zbernici prostredníctvom radiča (</a:t>
            </a:r>
            <a:r>
              <a:rPr lang="sk-SK" dirty="0" err="1" smtClean="0"/>
              <a:t>controller</a:t>
            </a:r>
            <a:r>
              <a:rPr lang="sk-SK" dirty="0" smtClean="0"/>
              <a:t>) resp. adaptéra signálov.</a:t>
            </a:r>
          </a:p>
          <a:p>
            <a:pPr algn="just"/>
            <a:r>
              <a:rPr lang="pl-PL" dirty="0" smtClean="0"/>
              <a:t>Radič umožní na jednej strane štandardnú komunikáciu s procesorom a na druhej komunikáciu pomocou špeciálnych signálov s konkrétnymi zariadeniami.</a:t>
            </a:r>
            <a:endParaRPr lang="sk-SK" dirty="0" smtClean="0"/>
          </a:p>
          <a:p>
            <a:pPr algn="just"/>
            <a:endParaRPr lang="sk-SK" dirty="0"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a:xfrm>
            <a:off x="179512" y="346646"/>
            <a:ext cx="8712968" cy="562074"/>
          </a:xfrm>
        </p:spPr>
        <p:txBody>
          <a:bodyPr>
            <a:noAutofit/>
          </a:bodyPr>
          <a:lstStyle/>
          <a:p>
            <a:pPr algn="ctr"/>
            <a:r>
              <a:rPr lang="sk-SK" sz="2800" dirty="0" smtClean="0"/>
              <a:t>Radič zariadenia, porty, komunikácia procesora s portami</a:t>
            </a:r>
            <a:endParaRPr lang="sk-SK" sz="2800" dirty="0"/>
          </a:p>
        </p:txBody>
      </p:sp>
      <p:sp>
        <p:nvSpPr>
          <p:cNvPr id="5" name="BlokTextu 4"/>
          <p:cNvSpPr txBox="1"/>
          <p:nvPr/>
        </p:nvSpPr>
        <p:spPr>
          <a:xfrm>
            <a:off x="323528" y="1124744"/>
            <a:ext cx="8352928" cy="5632311"/>
          </a:xfrm>
          <a:prstGeom prst="rect">
            <a:avLst/>
          </a:prstGeom>
          <a:noFill/>
        </p:spPr>
        <p:txBody>
          <a:bodyPr wrap="square" rtlCol="0">
            <a:spAutoFit/>
          </a:bodyPr>
          <a:lstStyle/>
          <a:p>
            <a:pPr algn="just"/>
            <a:r>
              <a:rPr lang="sk-SK" dirty="0" smtClean="0"/>
              <a:t>Radiče uchovávajú priebežne informácie pomocou portov. Port je v podstate register, ktorý je prostredníctvom zbernice prístupný procesoru. Radič môže jeho</a:t>
            </a:r>
          </a:p>
          <a:p>
            <a:pPr algn="just"/>
            <a:r>
              <a:rPr lang="sk-SK" dirty="0" smtClean="0"/>
              <a:t>obsah využiť pri vytváraní špecifických signálov pre zariadenie, prípadne ho tiež meniť.</a:t>
            </a:r>
          </a:p>
          <a:p>
            <a:pPr algn="just"/>
            <a:endParaRPr lang="sk-SK" dirty="0" smtClean="0"/>
          </a:p>
          <a:p>
            <a:pPr algn="just"/>
            <a:r>
              <a:rPr lang="sk-SK" dirty="0" smtClean="0"/>
              <a:t>Porty rôzneho typu – riadiace, stavové a údajové. Do riadiacich portov – zapisuje procesor hodnoty, ktoré radič transformuje do signálov pre zariadenie. </a:t>
            </a:r>
          </a:p>
          <a:p>
            <a:pPr algn="just"/>
            <a:r>
              <a:rPr lang="sk-SK" dirty="0" smtClean="0"/>
              <a:t>Do stavových portov zapisuje radič stav komunikácie so zariadením, procesor môže tento stav monitorovať ich čítaním. Do údajových portov môže zapisovať i čítať procesor aj radič.</a:t>
            </a:r>
          </a:p>
          <a:p>
            <a:pPr algn="just"/>
            <a:endParaRPr lang="sk-SK" dirty="0" smtClean="0"/>
          </a:p>
          <a:p>
            <a:pPr algn="just"/>
            <a:r>
              <a:rPr lang="pl-PL" dirty="0" smtClean="0"/>
              <a:t>Mechanizmus zápisu a čítania z portov – podobný ako v prípade prístupu do pamäte.</a:t>
            </a:r>
            <a:r>
              <a:rPr lang="pt-BR" dirty="0" smtClean="0"/>
              <a:t>Jednoznačná identifikácia číslom portu – signalizovaná procesorom cez adresovú</a:t>
            </a:r>
            <a:r>
              <a:rPr lang="sk-SK" dirty="0" smtClean="0"/>
              <a:t> zbernicu, prenos údajov pomocou údajovej zbernice. Riadiacimi signálmi určí procesor smer toku údajov (zápis, čítanie – z pohľadu procesora), prípadne ďalšie signály na synchronizáciu prenosu (signál </a:t>
            </a:r>
            <a:r>
              <a:rPr lang="sk-SK" dirty="0" err="1" smtClean="0"/>
              <a:t>Ready</a:t>
            </a:r>
            <a:r>
              <a:rPr lang="sk-SK" dirty="0" smtClean="0"/>
              <a:t> – potvrdenie prenosu zo strany radiča).</a:t>
            </a:r>
          </a:p>
          <a:p>
            <a:pPr algn="just"/>
            <a:r>
              <a:rPr lang="sk-SK" dirty="0" smtClean="0"/>
              <a:t>Pojem rozhrania (</a:t>
            </a:r>
            <a:r>
              <a:rPr lang="sk-SK" dirty="0" err="1" smtClean="0"/>
              <a:t>interface</a:t>
            </a:r>
            <a:r>
              <a:rPr lang="sk-SK" dirty="0" smtClean="0"/>
              <a:t>) - aké typy signálov vytvára radič pre konkrétne zariadenie – typické konektory, rozmiestnenie signálov na jednotlivé </a:t>
            </a:r>
            <a:r>
              <a:rPr lang="sk-SK" dirty="0" err="1" smtClean="0"/>
              <a:t>piny</a:t>
            </a:r>
            <a:r>
              <a:rPr lang="sk-SK" dirty="0" smtClean="0"/>
              <a:t>. Dôležitosť </a:t>
            </a:r>
            <a:r>
              <a:rPr lang="pl-PL" dirty="0" smtClean="0"/>
              <a:t>odlíšenia pojmov port a rozhranie.</a:t>
            </a:r>
            <a:endParaRPr lang="sk-SK" dirty="0"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a:xfrm>
            <a:off x="179512" y="346646"/>
            <a:ext cx="8712968" cy="562074"/>
          </a:xfrm>
        </p:spPr>
        <p:txBody>
          <a:bodyPr>
            <a:noAutofit/>
          </a:bodyPr>
          <a:lstStyle/>
          <a:p>
            <a:pPr algn="ctr"/>
            <a:r>
              <a:rPr lang="sk-SK" sz="2800" dirty="0" smtClean="0"/>
              <a:t>Radič zariadenia, porty, komunikácia procesora s portami</a:t>
            </a:r>
            <a:endParaRPr lang="sk-SK" sz="2800" dirty="0"/>
          </a:p>
        </p:txBody>
      </p:sp>
      <p:sp>
        <p:nvSpPr>
          <p:cNvPr id="5" name="BlokTextu 4"/>
          <p:cNvSpPr txBox="1"/>
          <p:nvPr/>
        </p:nvSpPr>
        <p:spPr>
          <a:xfrm>
            <a:off x="323528" y="1484784"/>
            <a:ext cx="8352928" cy="2308324"/>
          </a:xfrm>
          <a:prstGeom prst="rect">
            <a:avLst/>
          </a:prstGeom>
          <a:noFill/>
        </p:spPr>
        <p:txBody>
          <a:bodyPr wrap="square" rtlCol="0">
            <a:spAutoFit/>
          </a:bodyPr>
          <a:lstStyle/>
          <a:p>
            <a:pPr algn="just"/>
            <a:r>
              <a:rPr lang="sk-SK" dirty="0" smtClean="0"/>
              <a:t>Príklad radičov zariadení</a:t>
            </a:r>
          </a:p>
          <a:p>
            <a:pPr algn="just"/>
            <a:endParaRPr lang="sk-SK" dirty="0" smtClean="0"/>
          </a:p>
          <a:p>
            <a:r>
              <a:rPr lang="sk-SK" dirty="0" smtClean="0"/>
              <a:t>- radič pevného disku (rozhrania SATA, PATA, SAS, SCSI, RAID systém) </a:t>
            </a:r>
          </a:p>
          <a:p>
            <a:r>
              <a:rPr lang="sk-SK" dirty="0" smtClean="0"/>
              <a:t>- radič paralelného rozhrania</a:t>
            </a:r>
          </a:p>
          <a:p>
            <a:r>
              <a:rPr lang="sk-SK" dirty="0" smtClean="0"/>
              <a:t>- radič sériového USB rozhrania </a:t>
            </a:r>
          </a:p>
          <a:p>
            <a:r>
              <a:rPr lang="sk-SK" dirty="0" smtClean="0"/>
              <a:t>- radič klávesnice</a:t>
            </a:r>
          </a:p>
          <a:p>
            <a:pPr>
              <a:buFontTx/>
              <a:buChar char="-"/>
            </a:pPr>
            <a:r>
              <a:rPr lang="sk-SK" dirty="0" smtClean="0"/>
              <a:t> radič rozhrania monitora (grafický adaptér) - analógové signály (VGA), digitálne      </a:t>
            </a:r>
          </a:p>
          <a:p>
            <a:r>
              <a:rPr lang="sk-SK" dirty="0" smtClean="0"/>
              <a:t>  signály (DVI, HDMI, DP)</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a:xfrm>
            <a:off x="179512" y="346646"/>
            <a:ext cx="8712968" cy="562074"/>
          </a:xfrm>
        </p:spPr>
        <p:txBody>
          <a:bodyPr>
            <a:noAutofit/>
          </a:bodyPr>
          <a:lstStyle/>
          <a:p>
            <a:pPr algn="ctr"/>
            <a:r>
              <a:rPr lang="sk-SK" sz="2800" dirty="0" smtClean="0"/>
              <a:t>Radič zariadenia, porty, komunikácia procesora s portami</a:t>
            </a:r>
            <a:endParaRPr lang="sk-SK" sz="2800" dirty="0"/>
          </a:p>
        </p:txBody>
      </p:sp>
      <p:sp>
        <p:nvSpPr>
          <p:cNvPr id="5" name="BlokTextu 4"/>
          <p:cNvSpPr txBox="1"/>
          <p:nvPr/>
        </p:nvSpPr>
        <p:spPr>
          <a:xfrm>
            <a:off x="323528" y="1635765"/>
            <a:ext cx="8352928" cy="2585323"/>
          </a:xfrm>
          <a:prstGeom prst="rect">
            <a:avLst/>
          </a:prstGeom>
          <a:noFill/>
        </p:spPr>
        <p:txBody>
          <a:bodyPr wrap="square" rtlCol="0">
            <a:spAutoFit/>
          </a:bodyPr>
          <a:lstStyle/>
          <a:p>
            <a:r>
              <a:rPr lang="sk-SK" dirty="0" smtClean="0"/>
              <a:t>Radič pevného disku  SATA</a:t>
            </a:r>
          </a:p>
          <a:p>
            <a:endParaRPr lang="sk-SK" dirty="0" smtClean="0"/>
          </a:p>
          <a:p>
            <a:pPr algn="just"/>
            <a:r>
              <a:rPr lang="sk-SK" dirty="0" err="1" smtClean="0"/>
              <a:t>Serial</a:t>
            </a:r>
            <a:r>
              <a:rPr lang="sk-SK" dirty="0" smtClean="0"/>
              <a:t> ATA (tiež SATA alebo S-ATA) je zbernica primárne navrhovaná na prenos dát z a na pevný disk. Je to nasledovník ATA štandardu, dnes známeho ako </a:t>
            </a:r>
            <a:r>
              <a:rPr lang="sk-SK" dirty="0" err="1" smtClean="0"/>
              <a:t>Parallel</a:t>
            </a:r>
            <a:r>
              <a:rPr lang="sk-SK" dirty="0" smtClean="0"/>
              <a:t> ATA (PATA).</a:t>
            </a:r>
          </a:p>
          <a:p>
            <a:pPr algn="just"/>
            <a:endParaRPr lang="sk-SK" dirty="0" smtClean="0"/>
          </a:p>
          <a:p>
            <a:pPr algn="just"/>
            <a:r>
              <a:rPr lang="sk-SK" dirty="0" smtClean="0"/>
              <a:t>Priepustnosť zbernice v bitoch za sekundu:	SATA 1.5 </a:t>
            </a:r>
            <a:r>
              <a:rPr lang="sk-SK" dirty="0" err="1" smtClean="0"/>
              <a:t>Gbit</a:t>
            </a:r>
            <a:r>
              <a:rPr lang="sk-SK" dirty="0" smtClean="0"/>
              <a:t> / s</a:t>
            </a:r>
          </a:p>
          <a:p>
            <a:pPr algn="just"/>
            <a:r>
              <a:rPr lang="sk-SK" dirty="0" smtClean="0"/>
              <a:t>					SATA2 3.0 </a:t>
            </a:r>
            <a:r>
              <a:rPr lang="sk-SK" dirty="0" err="1" smtClean="0"/>
              <a:t>Gbit</a:t>
            </a:r>
            <a:r>
              <a:rPr lang="sk-SK" dirty="0" smtClean="0"/>
              <a:t> / s</a:t>
            </a:r>
          </a:p>
          <a:p>
            <a:pPr algn="just"/>
            <a:r>
              <a:rPr lang="sk-SK" dirty="0" smtClean="0"/>
              <a:t>					SATA3 6.0 </a:t>
            </a:r>
            <a:r>
              <a:rPr lang="sk-SK" dirty="0" err="1" smtClean="0"/>
              <a:t>Gbit</a:t>
            </a:r>
            <a:r>
              <a:rPr lang="sk-SK" dirty="0" smtClean="0"/>
              <a:t> / s</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a:xfrm>
            <a:off x="179512" y="346646"/>
            <a:ext cx="8712968" cy="562074"/>
          </a:xfrm>
        </p:spPr>
        <p:txBody>
          <a:bodyPr>
            <a:noAutofit/>
          </a:bodyPr>
          <a:lstStyle/>
          <a:p>
            <a:pPr algn="ctr"/>
            <a:r>
              <a:rPr lang="sk-SK" sz="2800" dirty="0" smtClean="0"/>
              <a:t>Radič zariadenia, porty, komunikácia procesora s portami</a:t>
            </a:r>
            <a:endParaRPr lang="sk-SK" sz="2800" dirty="0"/>
          </a:p>
        </p:txBody>
      </p:sp>
      <p:sp>
        <p:nvSpPr>
          <p:cNvPr id="5" name="BlokTextu 4"/>
          <p:cNvSpPr txBox="1"/>
          <p:nvPr/>
        </p:nvSpPr>
        <p:spPr>
          <a:xfrm>
            <a:off x="323528" y="1635765"/>
            <a:ext cx="3600400" cy="646331"/>
          </a:xfrm>
          <a:prstGeom prst="rect">
            <a:avLst/>
          </a:prstGeom>
          <a:noFill/>
        </p:spPr>
        <p:txBody>
          <a:bodyPr wrap="square" rtlCol="0">
            <a:spAutoFit/>
          </a:bodyPr>
          <a:lstStyle/>
          <a:p>
            <a:r>
              <a:rPr lang="sk-SK" dirty="0" smtClean="0"/>
              <a:t>SATA porty prvej generácie na základnej doske</a:t>
            </a:r>
          </a:p>
        </p:txBody>
      </p:sp>
      <p:pic>
        <p:nvPicPr>
          <p:cNvPr id="6" name="Obrázok 5" descr="439px-SATA_ports.jpg"/>
          <p:cNvPicPr>
            <a:picLocks noChangeAspect="1"/>
          </p:cNvPicPr>
          <p:nvPr/>
        </p:nvPicPr>
        <p:blipFill>
          <a:blip r:embed="rId2" cstate="print"/>
          <a:stretch>
            <a:fillRect/>
          </a:stretch>
        </p:blipFill>
        <p:spPr>
          <a:xfrm>
            <a:off x="755576" y="2564905"/>
            <a:ext cx="2950408" cy="4032448"/>
          </a:xfrm>
          <a:prstGeom prst="rect">
            <a:avLst/>
          </a:prstGeom>
        </p:spPr>
      </p:pic>
      <p:sp>
        <p:nvSpPr>
          <p:cNvPr id="7" name="BlokTextu 6"/>
          <p:cNvSpPr txBox="1"/>
          <p:nvPr/>
        </p:nvSpPr>
        <p:spPr>
          <a:xfrm>
            <a:off x="5004048" y="1630541"/>
            <a:ext cx="3600400" cy="369332"/>
          </a:xfrm>
          <a:prstGeom prst="rect">
            <a:avLst/>
          </a:prstGeom>
          <a:noFill/>
        </p:spPr>
        <p:txBody>
          <a:bodyPr wrap="square" rtlCol="0">
            <a:spAutoFit/>
          </a:bodyPr>
          <a:lstStyle/>
          <a:p>
            <a:r>
              <a:rPr lang="sk-SK" dirty="0" smtClean="0"/>
              <a:t>15-pinový napájací kábel</a:t>
            </a:r>
          </a:p>
        </p:txBody>
      </p:sp>
      <p:pic>
        <p:nvPicPr>
          <p:cNvPr id="8" name="Obrázok 7" descr="SATA_power_cable.jpg"/>
          <p:cNvPicPr>
            <a:picLocks noChangeAspect="1"/>
          </p:cNvPicPr>
          <p:nvPr/>
        </p:nvPicPr>
        <p:blipFill>
          <a:blip r:embed="rId3" cstate="print"/>
          <a:stretch>
            <a:fillRect/>
          </a:stretch>
        </p:blipFill>
        <p:spPr>
          <a:xfrm>
            <a:off x="4211960" y="2586588"/>
            <a:ext cx="4572000" cy="235458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58204" cy="1143000"/>
          </a:xfrm>
        </p:spPr>
        <p:txBody>
          <a:bodyPr>
            <a:noAutofit/>
          </a:bodyPr>
          <a:lstStyle/>
          <a:p>
            <a:pPr algn="ctr"/>
            <a:r>
              <a:rPr lang="sk-SK" sz="2800" b="1" dirty="0" smtClean="0">
                <a:solidFill>
                  <a:schemeClr val="accent2">
                    <a:lumMod val="60000"/>
                    <a:lumOff val="40000"/>
                  </a:schemeClr>
                </a:solidFill>
              </a:rPr>
              <a:t>Súčasti počítača a komunikácia medzi nimi – komunikácia procesora s operačnou pamäťou</a:t>
            </a:r>
            <a:endParaRPr lang="sk-SK" sz="2800" dirty="0">
              <a:solidFill>
                <a:schemeClr val="accent2">
                  <a:lumMod val="60000"/>
                  <a:lumOff val="40000"/>
                </a:schemeClr>
              </a:solidFill>
            </a:endParaRPr>
          </a:p>
        </p:txBody>
      </p:sp>
      <p:sp>
        <p:nvSpPr>
          <p:cNvPr id="3" name="Zástupný symbol obsahu 2"/>
          <p:cNvSpPr>
            <a:spLocks noGrp="1"/>
          </p:cNvSpPr>
          <p:nvPr>
            <p:ph idx="1"/>
          </p:nvPr>
        </p:nvSpPr>
        <p:spPr/>
        <p:txBody>
          <a:bodyPr/>
          <a:lstStyle/>
          <a:p>
            <a:r>
              <a:rPr lang="pl-PL" b="1" i="1" dirty="0" smtClean="0"/>
              <a:t>Funkcia zbernice a jej štruktúra</a:t>
            </a:r>
          </a:p>
          <a:p>
            <a:r>
              <a:rPr lang="sk-SK" b="1" i="1" dirty="0" smtClean="0"/>
              <a:t>Operačná pamäť</a:t>
            </a:r>
          </a:p>
          <a:p>
            <a:r>
              <a:rPr lang="sk-SK" b="1" i="1" dirty="0" smtClean="0"/>
              <a:t>Dynamická RAM pamäť</a:t>
            </a:r>
          </a:p>
          <a:p>
            <a:r>
              <a:rPr lang="sk-SK" b="1" i="1" dirty="0" smtClean="0"/>
              <a:t>Virtuálna operačná pamäť</a:t>
            </a:r>
          </a:p>
          <a:p>
            <a:r>
              <a:rPr lang="sk-SK" b="1" i="1" dirty="0" smtClean="0"/>
              <a:t>Rýchle vyrovnávacie pamäte (</a:t>
            </a:r>
            <a:r>
              <a:rPr lang="sk-SK" b="1" i="1" dirty="0" err="1" smtClean="0"/>
              <a:t>cache</a:t>
            </a:r>
            <a:r>
              <a:rPr lang="sk-SK" b="1" i="1" dirty="0" smtClean="0"/>
              <a:t>) pre CPU</a:t>
            </a:r>
          </a:p>
          <a:p>
            <a:r>
              <a:rPr lang="sk-SK" b="1" i="1" dirty="0" smtClean="0"/>
              <a:t>Pamäťová hierarchia</a:t>
            </a:r>
            <a:endParaRPr lang="sk-SK"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a:xfrm>
            <a:off x="179512" y="346646"/>
            <a:ext cx="8712968" cy="562074"/>
          </a:xfrm>
        </p:spPr>
        <p:txBody>
          <a:bodyPr>
            <a:noAutofit/>
          </a:bodyPr>
          <a:lstStyle/>
          <a:p>
            <a:pPr algn="ctr"/>
            <a:r>
              <a:rPr lang="sk-SK" sz="2800" dirty="0" smtClean="0"/>
              <a:t>Radič zariadenia, porty, komunikácia procesora s portami</a:t>
            </a:r>
            <a:endParaRPr lang="sk-SK" sz="2800" dirty="0"/>
          </a:p>
        </p:txBody>
      </p:sp>
      <p:sp>
        <p:nvSpPr>
          <p:cNvPr id="5" name="BlokTextu 4"/>
          <p:cNvSpPr txBox="1"/>
          <p:nvPr/>
        </p:nvSpPr>
        <p:spPr>
          <a:xfrm>
            <a:off x="323528" y="1475492"/>
            <a:ext cx="8496944" cy="369332"/>
          </a:xfrm>
          <a:prstGeom prst="rect">
            <a:avLst/>
          </a:prstGeom>
          <a:noFill/>
        </p:spPr>
        <p:txBody>
          <a:bodyPr wrap="square" rtlCol="0">
            <a:spAutoFit/>
          </a:bodyPr>
          <a:lstStyle/>
          <a:p>
            <a:r>
              <a:rPr lang="it-IT" dirty="0" smtClean="0"/>
              <a:t>Konektory SATA (vľavo) a eSATA (vpravo)</a:t>
            </a:r>
            <a:endParaRPr lang="sk-SK" dirty="0" smtClean="0"/>
          </a:p>
        </p:txBody>
      </p:sp>
      <p:pic>
        <p:nvPicPr>
          <p:cNvPr id="9" name="Obrázok 8" descr="788px-SATA2_und_eSATA-Stecker.jpg"/>
          <p:cNvPicPr>
            <a:picLocks noChangeAspect="1"/>
          </p:cNvPicPr>
          <p:nvPr/>
        </p:nvPicPr>
        <p:blipFill>
          <a:blip r:embed="rId2" cstate="print"/>
          <a:stretch>
            <a:fillRect/>
          </a:stretch>
        </p:blipFill>
        <p:spPr>
          <a:xfrm>
            <a:off x="1724764" y="2132856"/>
            <a:ext cx="5511532" cy="4196598"/>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a:xfrm>
            <a:off x="179512" y="346646"/>
            <a:ext cx="8712968" cy="562074"/>
          </a:xfrm>
        </p:spPr>
        <p:txBody>
          <a:bodyPr>
            <a:noAutofit/>
          </a:bodyPr>
          <a:lstStyle/>
          <a:p>
            <a:pPr algn="ctr"/>
            <a:r>
              <a:rPr lang="sk-SK" sz="2800" dirty="0" smtClean="0"/>
              <a:t>Radič zariadenia, porty, komunikácia procesora s portami</a:t>
            </a:r>
            <a:endParaRPr lang="sk-SK" sz="2800" dirty="0"/>
          </a:p>
        </p:txBody>
      </p:sp>
      <p:sp>
        <p:nvSpPr>
          <p:cNvPr id="5" name="BlokTextu 4"/>
          <p:cNvSpPr txBox="1"/>
          <p:nvPr/>
        </p:nvSpPr>
        <p:spPr>
          <a:xfrm>
            <a:off x="323528" y="1635765"/>
            <a:ext cx="8352928" cy="923330"/>
          </a:xfrm>
          <a:prstGeom prst="rect">
            <a:avLst/>
          </a:prstGeom>
          <a:noFill/>
        </p:spPr>
        <p:txBody>
          <a:bodyPr wrap="square" rtlCol="0">
            <a:spAutoFit/>
          </a:bodyPr>
          <a:lstStyle/>
          <a:p>
            <a:r>
              <a:rPr lang="sk-SK" dirty="0" smtClean="0"/>
              <a:t>Radič pevného disku  PATA</a:t>
            </a:r>
          </a:p>
          <a:p>
            <a:endParaRPr lang="sk-SK" dirty="0" smtClean="0"/>
          </a:p>
          <a:p>
            <a:pPr algn="just"/>
            <a:endParaRPr lang="sk-SK" dirty="0" smtClean="0"/>
          </a:p>
        </p:txBody>
      </p:sp>
      <p:pic>
        <p:nvPicPr>
          <p:cNvPr id="7" name="Obrázok 6" descr="ata_kabel.jpg"/>
          <p:cNvPicPr>
            <a:picLocks noChangeAspect="1"/>
          </p:cNvPicPr>
          <p:nvPr/>
        </p:nvPicPr>
        <p:blipFill>
          <a:blip r:embed="rId2" cstate="print"/>
          <a:stretch>
            <a:fillRect/>
          </a:stretch>
        </p:blipFill>
        <p:spPr>
          <a:xfrm>
            <a:off x="1619672" y="2492896"/>
            <a:ext cx="5670652" cy="3928072"/>
          </a:xfrm>
          <a:prstGeom prst="rect">
            <a:avLst/>
          </a:prstGeo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a:xfrm>
            <a:off x="179512" y="346646"/>
            <a:ext cx="8712968" cy="562074"/>
          </a:xfrm>
        </p:spPr>
        <p:txBody>
          <a:bodyPr>
            <a:noAutofit/>
          </a:bodyPr>
          <a:lstStyle/>
          <a:p>
            <a:pPr algn="ctr"/>
            <a:r>
              <a:rPr lang="sk-SK" sz="2800" dirty="0" smtClean="0"/>
              <a:t>Radič zariadenia, porty, komunikácia procesora s portami</a:t>
            </a:r>
            <a:endParaRPr lang="sk-SK" sz="2800" dirty="0"/>
          </a:p>
        </p:txBody>
      </p:sp>
      <p:sp>
        <p:nvSpPr>
          <p:cNvPr id="5" name="BlokTextu 4"/>
          <p:cNvSpPr txBox="1"/>
          <p:nvPr/>
        </p:nvSpPr>
        <p:spPr>
          <a:xfrm>
            <a:off x="323528" y="1196752"/>
            <a:ext cx="8352928" cy="5355312"/>
          </a:xfrm>
          <a:prstGeom prst="rect">
            <a:avLst/>
          </a:prstGeom>
          <a:noFill/>
        </p:spPr>
        <p:txBody>
          <a:bodyPr wrap="square" rtlCol="0">
            <a:spAutoFit/>
          </a:bodyPr>
          <a:lstStyle/>
          <a:p>
            <a:pPr algn="just"/>
            <a:r>
              <a:rPr lang="sk-SK" dirty="0" smtClean="0"/>
              <a:t>SCSI (</a:t>
            </a:r>
            <a:r>
              <a:rPr lang="sk-SK" dirty="0" err="1" smtClean="0"/>
              <a:t>Small</a:t>
            </a:r>
            <a:r>
              <a:rPr lang="sk-SK" dirty="0" smtClean="0"/>
              <a:t> </a:t>
            </a:r>
            <a:r>
              <a:rPr lang="sk-SK" dirty="0" err="1" smtClean="0"/>
              <a:t>Computer</a:t>
            </a:r>
            <a:r>
              <a:rPr lang="sk-SK" dirty="0" smtClean="0"/>
              <a:t> </a:t>
            </a:r>
            <a:r>
              <a:rPr lang="sk-SK" dirty="0" err="1" smtClean="0"/>
              <a:t>System</a:t>
            </a:r>
            <a:r>
              <a:rPr lang="sk-SK" dirty="0" smtClean="0"/>
              <a:t> </a:t>
            </a:r>
            <a:r>
              <a:rPr lang="sk-SK" dirty="0" err="1" smtClean="0"/>
              <a:t>Interface</a:t>
            </a:r>
            <a:r>
              <a:rPr lang="sk-SK" dirty="0" smtClean="0"/>
              <a:t>) je štandardné rozhranie a </a:t>
            </a:r>
            <a:r>
              <a:rPr lang="sk-SK" dirty="0" err="1" smtClean="0"/>
              <a:t>sada</a:t>
            </a:r>
            <a:r>
              <a:rPr lang="sk-SK" dirty="0" smtClean="0"/>
              <a:t> príkazov pre výmenu dát medzi externými alebo internými počítačovými zariadeniami a počítačovou zbernicou.</a:t>
            </a:r>
          </a:p>
          <a:p>
            <a:pPr algn="just"/>
            <a:endParaRPr lang="sk-SK" dirty="0" smtClean="0"/>
          </a:p>
          <a:p>
            <a:pPr algn="just"/>
            <a:r>
              <a:rPr lang="sk-SK" dirty="0" smtClean="0"/>
              <a:t>SCSI sa obyčajne používa na pripojovanie pevných diskov alebo magnetopáskových jednotiek. Pomocou SCSI je možné pripojiť aj iné zariadenia, napr. skenery, jednotky CD-ROM alebo DVD.</a:t>
            </a:r>
          </a:p>
          <a:p>
            <a:pPr algn="just"/>
            <a:endParaRPr lang="sk-SK" dirty="0" smtClean="0"/>
          </a:p>
          <a:p>
            <a:pPr algn="just"/>
            <a:r>
              <a:rPr lang="sk-SK" dirty="0" smtClean="0"/>
              <a:t>SCSI </a:t>
            </a:r>
            <a:r>
              <a:rPr lang="sk-SK" dirty="0" err="1" smtClean="0"/>
              <a:t>se</a:t>
            </a:r>
            <a:r>
              <a:rPr lang="sk-SK" dirty="0" smtClean="0"/>
              <a:t> dnes najčastejšie používa vo výkonných pracovných staniciach alebo serveroch. Servery využívajúce RAID majú takmer vždy disky pripojené pomocou SCSI. Osobné počítače alebo notebooky používajú SCSI len výnimočne.</a:t>
            </a:r>
          </a:p>
          <a:p>
            <a:pPr algn="just"/>
            <a:endParaRPr lang="sk-SK" dirty="0" smtClean="0"/>
          </a:p>
          <a:p>
            <a:pPr algn="just"/>
            <a:r>
              <a:rPr lang="sk-SK" dirty="0" smtClean="0"/>
              <a:t>Výhodou SCSI bola možnosť pripojenia väčšieho počtu pevných diskov (alebo iných periférií) než pri rozhraní ATA/IDE. Zbernica SCSI mala i väčšiu prenosovú rýchlosť a reálny výkon i vďaka protokolu prenosu. SCSI disky mali a majú väčšinou vyššie otáčky, kratšiu prístupovú dobu a vďaka zameraniu i dlhšiu životnosť.</a:t>
            </a:r>
          </a:p>
          <a:p>
            <a:pPr algn="just"/>
            <a:endParaRPr lang="sk-SK" dirty="0"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a:xfrm>
            <a:off x="179512" y="346646"/>
            <a:ext cx="8712968" cy="562074"/>
          </a:xfrm>
        </p:spPr>
        <p:txBody>
          <a:bodyPr>
            <a:noAutofit/>
          </a:bodyPr>
          <a:lstStyle/>
          <a:p>
            <a:pPr algn="ctr"/>
            <a:r>
              <a:rPr lang="sk-SK" sz="2800" dirty="0" smtClean="0"/>
              <a:t>Radič zariadenia, porty, komunikácia procesora s portami</a:t>
            </a:r>
            <a:endParaRPr lang="sk-SK" sz="2800" dirty="0"/>
          </a:p>
        </p:txBody>
      </p:sp>
      <p:pic>
        <p:nvPicPr>
          <p:cNvPr id="6" name="Obrázok 5" descr="800px-Controller_SCSI.JPG"/>
          <p:cNvPicPr>
            <a:picLocks noChangeAspect="1"/>
          </p:cNvPicPr>
          <p:nvPr/>
        </p:nvPicPr>
        <p:blipFill>
          <a:blip r:embed="rId2" cstate="print"/>
          <a:stretch>
            <a:fillRect/>
          </a:stretch>
        </p:blipFill>
        <p:spPr>
          <a:xfrm>
            <a:off x="1074786" y="1484784"/>
            <a:ext cx="7025606" cy="4742284"/>
          </a:xfrm>
          <a:prstGeom prst="rect">
            <a:avLst/>
          </a:prstGeo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a:xfrm>
            <a:off x="179512" y="346646"/>
            <a:ext cx="8712968" cy="562074"/>
          </a:xfrm>
        </p:spPr>
        <p:txBody>
          <a:bodyPr>
            <a:noAutofit/>
          </a:bodyPr>
          <a:lstStyle/>
          <a:p>
            <a:pPr algn="ctr"/>
            <a:r>
              <a:rPr lang="sk-SK" sz="2800" dirty="0" smtClean="0"/>
              <a:t>Radič zariadenia, porty, komunikácia procesora s portami</a:t>
            </a:r>
            <a:endParaRPr lang="sk-SK" sz="2800" dirty="0"/>
          </a:p>
        </p:txBody>
      </p:sp>
      <p:sp>
        <p:nvSpPr>
          <p:cNvPr id="5" name="BlokTextu 4"/>
          <p:cNvSpPr txBox="1"/>
          <p:nvPr/>
        </p:nvSpPr>
        <p:spPr>
          <a:xfrm>
            <a:off x="323528" y="1196752"/>
            <a:ext cx="8352928" cy="646331"/>
          </a:xfrm>
          <a:prstGeom prst="rect">
            <a:avLst/>
          </a:prstGeom>
          <a:noFill/>
        </p:spPr>
        <p:txBody>
          <a:bodyPr wrap="square" rtlCol="0">
            <a:spAutoFit/>
          </a:bodyPr>
          <a:lstStyle/>
          <a:p>
            <a:pPr algn="just"/>
            <a:r>
              <a:rPr lang="sk-SK" dirty="0" smtClean="0"/>
              <a:t>Štandardné typy diskových polí (Standard RAID </a:t>
            </a:r>
            <a:r>
              <a:rPr lang="sk-SK" dirty="0" err="1" smtClean="0"/>
              <a:t>Levels</a:t>
            </a:r>
            <a:r>
              <a:rPr lang="sk-SK" dirty="0" smtClean="0"/>
              <a:t>)</a:t>
            </a:r>
          </a:p>
          <a:p>
            <a:pPr algn="just"/>
            <a:endParaRPr lang="sk-SK" dirty="0" smtClean="0"/>
          </a:p>
        </p:txBody>
      </p:sp>
      <p:sp>
        <p:nvSpPr>
          <p:cNvPr id="6" name="BlokTextu 5"/>
          <p:cNvSpPr txBox="1"/>
          <p:nvPr/>
        </p:nvSpPr>
        <p:spPr>
          <a:xfrm>
            <a:off x="395536" y="1916832"/>
            <a:ext cx="6480720" cy="1754326"/>
          </a:xfrm>
          <a:prstGeom prst="rect">
            <a:avLst/>
          </a:prstGeom>
          <a:noFill/>
        </p:spPr>
        <p:txBody>
          <a:bodyPr wrap="square" rtlCol="0">
            <a:spAutoFit/>
          </a:bodyPr>
          <a:lstStyle/>
          <a:p>
            <a:r>
              <a:rPr lang="sk-SK" dirty="0" err="1" smtClean="0"/>
              <a:t>Raid</a:t>
            </a:r>
            <a:r>
              <a:rPr lang="sk-SK" dirty="0" smtClean="0"/>
              <a:t> 0 </a:t>
            </a:r>
          </a:p>
          <a:p>
            <a:pPr algn="just"/>
            <a:endParaRPr lang="sk-SK" dirty="0" smtClean="0"/>
          </a:p>
          <a:p>
            <a:pPr algn="just"/>
            <a:r>
              <a:rPr lang="sk-SK" dirty="0" smtClean="0"/>
              <a:t>RAID 0 (</a:t>
            </a:r>
            <a:r>
              <a:rPr lang="sk-SK" dirty="0" err="1" smtClean="0"/>
              <a:t>Striped</a:t>
            </a:r>
            <a:r>
              <a:rPr lang="sk-SK" dirty="0" smtClean="0"/>
              <a:t> Set = prekladaná </a:t>
            </a:r>
            <a:r>
              <a:rPr lang="sk-SK" dirty="0" err="1" smtClean="0"/>
              <a:t>sada</a:t>
            </a:r>
            <a:r>
              <a:rPr lang="sk-SK" dirty="0" smtClean="0"/>
              <a:t>) rozdeľuje bloky dát medzi 2 alebo viac diskov bez informácie o parite (</a:t>
            </a:r>
            <a:r>
              <a:rPr lang="sk-SK" dirty="0" err="1" smtClean="0"/>
              <a:t>kontrolneho</a:t>
            </a:r>
            <a:r>
              <a:rPr lang="sk-SK" dirty="0" smtClean="0"/>
              <a:t> </a:t>
            </a:r>
            <a:r>
              <a:rPr lang="sk-SK" dirty="0" err="1" smtClean="0"/>
              <a:t>suctu</a:t>
            </a:r>
            <a:r>
              <a:rPr lang="sk-SK" dirty="0" smtClean="0"/>
              <a:t>). Zlyhanie jediného disku v poli RAID 0 má za následok stratu všetkých dát uložených v poli.</a:t>
            </a:r>
            <a:endParaRPr lang="sk-SK" dirty="0"/>
          </a:p>
        </p:txBody>
      </p:sp>
      <p:pic>
        <p:nvPicPr>
          <p:cNvPr id="7" name="Obrázok 6" descr="0.jpg"/>
          <p:cNvPicPr>
            <a:picLocks noChangeAspect="1"/>
          </p:cNvPicPr>
          <p:nvPr/>
        </p:nvPicPr>
        <p:blipFill>
          <a:blip r:embed="rId2" cstate="print"/>
          <a:stretch>
            <a:fillRect/>
          </a:stretch>
        </p:blipFill>
        <p:spPr>
          <a:xfrm>
            <a:off x="7092280" y="1700808"/>
            <a:ext cx="1803400" cy="2438400"/>
          </a:xfrm>
          <a:prstGeom prst="rect">
            <a:avLst/>
          </a:prstGeom>
        </p:spPr>
      </p:pic>
      <p:sp>
        <p:nvSpPr>
          <p:cNvPr id="8" name="BlokTextu 7"/>
          <p:cNvSpPr txBox="1"/>
          <p:nvPr/>
        </p:nvSpPr>
        <p:spPr>
          <a:xfrm>
            <a:off x="395536" y="4365104"/>
            <a:ext cx="6480720" cy="2031325"/>
          </a:xfrm>
          <a:prstGeom prst="rect">
            <a:avLst/>
          </a:prstGeom>
          <a:noFill/>
        </p:spPr>
        <p:txBody>
          <a:bodyPr wrap="square" rtlCol="0">
            <a:spAutoFit/>
          </a:bodyPr>
          <a:lstStyle/>
          <a:p>
            <a:r>
              <a:rPr lang="sk-SK" dirty="0" err="1" smtClean="0"/>
              <a:t>Raid</a:t>
            </a:r>
            <a:r>
              <a:rPr lang="sk-SK" dirty="0" smtClean="0"/>
              <a:t> 1</a:t>
            </a:r>
          </a:p>
          <a:p>
            <a:endParaRPr lang="sk-SK" dirty="0" smtClean="0"/>
          </a:p>
          <a:p>
            <a:pPr algn="just"/>
            <a:r>
              <a:rPr lang="sk-SK" dirty="0" smtClean="0"/>
              <a:t>RAID 1 (</a:t>
            </a:r>
            <a:r>
              <a:rPr lang="sk-SK" dirty="0" err="1" smtClean="0"/>
              <a:t>Mirrored</a:t>
            </a:r>
            <a:r>
              <a:rPr lang="sk-SK" dirty="0" smtClean="0"/>
              <a:t> Set = zrkadlená </a:t>
            </a:r>
            <a:r>
              <a:rPr lang="sk-SK" dirty="0" err="1" smtClean="0"/>
              <a:t>sada</a:t>
            </a:r>
            <a:r>
              <a:rPr lang="sk-SK" dirty="0" smtClean="0"/>
              <a:t>) vytvára </a:t>
            </a:r>
            <a:r>
              <a:rPr lang="sk-SK" dirty="0" err="1" smtClean="0"/>
              <a:t>identicke</a:t>
            </a:r>
            <a:r>
              <a:rPr lang="sk-SK" dirty="0" smtClean="0"/>
              <a:t> kópiu dát na dva alebo viacej diskoch. Redundancia má teda prednosť pred využitím maximálnej kapacity - </a:t>
            </a:r>
            <a:r>
              <a:rPr lang="sk-SK" dirty="0" err="1" smtClean="0"/>
              <a:t>take</a:t>
            </a:r>
            <a:r>
              <a:rPr lang="sk-SK" dirty="0" smtClean="0"/>
              <a:t> pole pracuje pri postupnom zlyhávaní diskov, kým </a:t>
            </a:r>
            <a:r>
              <a:rPr lang="sk-SK" dirty="0" err="1" smtClean="0"/>
              <a:t>nezlyha</a:t>
            </a:r>
            <a:r>
              <a:rPr lang="sk-SK" dirty="0" smtClean="0"/>
              <a:t> posledný z nich.</a:t>
            </a:r>
            <a:endParaRPr lang="sk-SK" dirty="0"/>
          </a:p>
        </p:txBody>
      </p:sp>
      <p:pic>
        <p:nvPicPr>
          <p:cNvPr id="9" name="Obrázok 8" descr="1.jpg"/>
          <p:cNvPicPr>
            <a:picLocks noChangeAspect="1"/>
          </p:cNvPicPr>
          <p:nvPr/>
        </p:nvPicPr>
        <p:blipFill>
          <a:blip r:embed="rId3" cstate="print"/>
          <a:stretch>
            <a:fillRect/>
          </a:stretch>
        </p:blipFill>
        <p:spPr>
          <a:xfrm>
            <a:off x="7236296" y="4293096"/>
            <a:ext cx="1587500" cy="2400300"/>
          </a:xfrm>
          <a:prstGeom prst="rect">
            <a:avLst/>
          </a:prstGeo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a:xfrm>
            <a:off x="179512" y="346646"/>
            <a:ext cx="8712968" cy="562074"/>
          </a:xfrm>
        </p:spPr>
        <p:txBody>
          <a:bodyPr>
            <a:noAutofit/>
          </a:bodyPr>
          <a:lstStyle/>
          <a:p>
            <a:pPr algn="ctr"/>
            <a:r>
              <a:rPr lang="sk-SK" sz="2800" dirty="0" smtClean="0"/>
              <a:t>Radič zariadenia, porty, komunikácia procesora s portami</a:t>
            </a:r>
            <a:endParaRPr lang="sk-SK" sz="2800" dirty="0"/>
          </a:p>
        </p:txBody>
      </p:sp>
      <p:sp>
        <p:nvSpPr>
          <p:cNvPr id="5" name="BlokTextu 4"/>
          <p:cNvSpPr txBox="1"/>
          <p:nvPr/>
        </p:nvSpPr>
        <p:spPr>
          <a:xfrm>
            <a:off x="323528" y="1196752"/>
            <a:ext cx="8352928" cy="646331"/>
          </a:xfrm>
          <a:prstGeom prst="rect">
            <a:avLst/>
          </a:prstGeom>
          <a:noFill/>
        </p:spPr>
        <p:txBody>
          <a:bodyPr wrap="square" rtlCol="0">
            <a:spAutoFit/>
          </a:bodyPr>
          <a:lstStyle/>
          <a:p>
            <a:pPr algn="just"/>
            <a:r>
              <a:rPr lang="sk-SK" dirty="0" smtClean="0"/>
              <a:t>Štandardné typy diskových polí (Standard RAID </a:t>
            </a:r>
            <a:r>
              <a:rPr lang="sk-SK" dirty="0" err="1" smtClean="0"/>
              <a:t>Levels</a:t>
            </a:r>
            <a:r>
              <a:rPr lang="sk-SK" dirty="0" smtClean="0"/>
              <a:t>)</a:t>
            </a:r>
          </a:p>
          <a:p>
            <a:pPr algn="just"/>
            <a:endParaRPr lang="sk-SK" dirty="0" smtClean="0"/>
          </a:p>
        </p:txBody>
      </p:sp>
      <p:sp>
        <p:nvSpPr>
          <p:cNvPr id="6" name="BlokTextu 5"/>
          <p:cNvSpPr txBox="1"/>
          <p:nvPr/>
        </p:nvSpPr>
        <p:spPr>
          <a:xfrm>
            <a:off x="395536" y="1916832"/>
            <a:ext cx="6480720" cy="1477328"/>
          </a:xfrm>
          <a:prstGeom prst="rect">
            <a:avLst/>
          </a:prstGeom>
          <a:noFill/>
        </p:spPr>
        <p:txBody>
          <a:bodyPr wrap="square" rtlCol="0">
            <a:spAutoFit/>
          </a:bodyPr>
          <a:lstStyle/>
          <a:p>
            <a:r>
              <a:rPr lang="sk-SK" dirty="0" err="1" smtClean="0"/>
              <a:t>Raid</a:t>
            </a:r>
            <a:r>
              <a:rPr lang="sk-SK" dirty="0" smtClean="0"/>
              <a:t> 2 </a:t>
            </a:r>
          </a:p>
          <a:p>
            <a:endParaRPr lang="sk-SK" dirty="0" smtClean="0"/>
          </a:p>
          <a:p>
            <a:pPr algn="just"/>
            <a:r>
              <a:rPr lang="sk-SK" dirty="0" smtClean="0"/>
              <a:t>RAID 2 rozdeľuje dáta na bitovej úrovni na 3 alebo viac diskov s použitím </a:t>
            </a:r>
            <a:r>
              <a:rPr lang="sk-SK" dirty="0" err="1" smtClean="0"/>
              <a:t>Hammingovho</a:t>
            </a:r>
            <a:r>
              <a:rPr lang="sk-SK" dirty="0" smtClean="0"/>
              <a:t> kódu. Disky sú synchronizované radičom.</a:t>
            </a:r>
            <a:endParaRPr lang="sk-SK" dirty="0"/>
          </a:p>
        </p:txBody>
      </p:sp>
      <p:sp>
        <p:nvSpPr>
          <p:cNvPr id="8" name="BlokTextu 7"/>
          <p:cNvSpPr txBox="1"/>
          <p:nvPr/>
        </p:nvSpPr>
        <p:spPr>
          <a:xfrm>
            <a:off x="395536" y="4077072"/>
            <a:ext cx="5688632" cy="1754326"/>
          </a:xfrm>
          <a:prstGeom prst="rect">
            <a:avLst/>
          </a:prstGeom>
          <a:noFill/>
        </p:spPr>
        <p:txBody>
          <a:bodyPr wrap="square" rtlCol="0">
            <a:spAutoFit/>
          </a:bodyPr>
          <a:lstStyle/>
          <a:p>
            <a:r>
              <a:rPr lang="sk-SK" dirty="0" err="1" smtClean="0"/>
              <a:t>Raid</a:t>
            </a:r>
            <a:r>
              <a:rPr lang="sk-SK" dirty="0" smtClean="0"/>
              <a:t> 3 </a:t>
            </a:r>
          </a:p>
          <a:p>
            <a:endParaRPr lang="sk-SK" dirty="0" smtClean="0"/>
          </a:p>
          <a:p>
            <a:pPr algn="just"/>
            <a:r>
              <a:rPr lang="sk-SK" dirty="0" smtClean="0"/>
              <a:t>RAID 3 rozdeľuje dáta na bajtovej úrovni s vyhradeným diskom na paritu. Minimálny počet diskov je 3. Parita je vypočítavaná pomocou logickej funkcie XOR. a </a:t>
            </a:r>
            <a:r>
              <a:rPr lang="sk-SK" dirty="0" err="1" smtClean="0"/>
              <a:t>nachadza</a:t>
            </a:r>
            <a:r>
              <a:rPr lang="sk-SK" dirty="0" smtClean="0"/>
              <a:t> sa len na jednom disku.</a:t>
            </a:r>
            <a:endParaRPr lang="sk-SK" dirty="0"/>
          </a:p>
        </p:txBody>
      </p:sp>
      <p:pic>
        <p:nvPicPr>
          <p:cNvPr id="10" name="Obrázok 9" descr="3.jpg"/>
          <p:cNvPicPr>
            <a:picLocks noChangeAspect="1"/>
          </p:cNvPicPr>
          <p:nvPr/>
        </p:nvPicPr>
        <p:blipFill>
          <a:blip r:embed="rId2" cstate="print"/>
          <a:stretch>
            <a:fillRect/>
          </a:stretch>
        </p:blipFill>
        <p:spPr>
          <a:xfrm>
            <a:off x="6602288" y="4149080"/>
            <a:ext cx="2362200" cy="1739900"/>
          </a:xfrm>
          <a:prstGeom prst="rect">
            <a:avLst/>
          </a:prstGeo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a:xfrm>
            <a:off x="179512" y="346646"/>
            <a:ext cx="8712968" cy="562074"/>
          </a:xfrm>
        </p:spPr>
        <p:txBody>
          <a:bodyPr>
            <a:noAutofit/>
          </a:bodyPr>
          <a:lstStyle/>
          <a:p>
            <a:pPr algn="ctr"/>
            <a:r>
              <a:rPr lang="sk-SK" sz="2800" dirty="0" smtClean="0"/>
              <a:t>Radič zariadenia, porty, komunikácia procesora s portami</a:t>
            </a:r>
            <a:endParaRPr lang="sk-SK" sz="2800" dirty="0"/>
          </a:p>
        </p:txBody>
      </p:sp>
      <p:sp>
        <p:nvSpPr>
          <p:cNvPr id="5" name="BlokTextu 4"/>
          <p:cNvSpPr txBox="1"/>
          <p:nvPr/>
        </p:nvSpPr>
        <p:spPr>
          <a:xfrm>
            <a:off x="323528" y="1196752"/>
            <a:ext cx="8352928" cy="646331"/>
          </a:xfrm>
          <a:prstGeom prst="rect">
            <a:avLst/>
          </a:prstGeom>
          <a:noFill/>
        </p:spPr>
        <p:txBody>
          <a:bodyPr wrap="square" rtlCol="0">
            <a:spAutoFit/>
          </a:bodyPr>
          <a:lstStyle/>
          <a:p>
            <a:pPr algn="just"/>
            <a:r>
              <a:rPr lang="sk-SK" dirty="0" smtClean="0"/>
              <a:t>Štandardné typy diskových polí (Standard RAID </a:t>
            </a:r>
            <a:r>
              <a:rPr lang="sk-SK" dirty="0" err="1" smtClean="0"/>
              <a:t>Levels</a:t>
            </a:r>
            <a:r>
              <a:rPr lang="sk-SK" dirty="0" smtClean="0"/>
              <a:t>)</a:t>
            </a:r>
          </a:p>
          <a:p>
            <a:pPr algn="just"/>
            <a:endParaRPr lang="sk-SK" dirty="0" smtClean="0"/>
          </a:p>
        </p:txBody>
      </p:sp>
      <p:sp>
        <p:nvSpPr>
          <p:cNvPr id="6" name="BlokTextu 5"/>
          <p:cNvSpPr txBox="1"/>
          <p:nvPr/>
        </p:nvSpPr>
        <p:spPr>
          <a:xfrm>
            <a:off x="395536" y="1700808"/>
            <a:ext cx="5760640" cy="2308324"/>
          </a:xfrm>
          <a:prstGeom prst="rect">
            <a:avLst/>
          </a:prstGeom>
          <a:noFill/>
        </p:spPr>
        <p:txBody>
          <a:bodyPr wrap="square" rtlCol="0">
            <a:spAutoFit/>
          </a:bodyPr>
          <a:lstStyle/>
          <a:p>
            <a:r>
              <a:rPr lang="sk-SK" dirty="0" err="1" smtClean="0"/>
              <a:t>Raid</a:t>
            </a:r>
            <a:r>
              <a:rPr lang="sk-SK" dirty="0" smtClean="0"/>
              <a:t> 4 </a:t>
            </a:r>
          </a:p>
          <a:p>
            <a:endParaRPr lang="sk-SK" dirty="0" smtClean="0"/>
          </a:p>
          <a:p>
            <a:pPr algn="just"/>
            <a:r>
              <a:rPr lang="sk-SK" dirty="0" smtClean="0"/>
              <a:t>RAID 4 (</a:t>
            </a:r>
            <a:r>
              <a:rPr lang="sk-SK" dirty="0" err="1" smtClean="0"/>
              <a:t>Striped</a:t>
            </a:r>
            <a:r>
              <a:rPr lang="sk-SK" dirty="0" smtClean="0"/>
              <a:t> Set </a:t>
            </a:r>
            <a:r>
              <a:rPr lang="sk-SK" dirty="0" err="1" smtClean="0"/>
              <a:t>With</a:t>
            </a:r>
            <a:r>
              <a:rPr lang="sk-SK" dirty="0" smtClean="0"/>
              <a:t> </a:t>
            </a:r>
            <a:r>
              <a:rPr lang="sk-SK" dirty="0" err="1" smtClean="0"/>
              <a:t>Dedicated</a:t>
            </a:r>
            <a:r>
              <a:rPr lang="sk-SK" dirty="0" smtClean="0"/>
              <a:t> Parity) používa rozdeľovanie dát na blokovej úrovni s vyhradeným diskom na paritu. Je to podobné riešenie ako RAID 3 s tým rozdielom, že disky môžu pracovať samostatne. Je to dané </a:t>
            </a:r>
            <a:r>
              <a:rPr lang="sk-SK" dirty="0" err="1" smtClean="0"/>
              <a:t>tym</a:t>
            </a:r>
            <a:r>
              <a:rPr lang="sk-SK" dirty="0" smtClean="0"/>
              <a:t>, že prekladanie dát sa deje na úrovni blokov, nie bajtov ako pri RAID 3.</a:t>
            </a:r>
            <a:endParaRPr lang="sk-SK" dirty="0"/>
          </a:p>
        </p:txBody>
      </p:sp>
      <p:sp>
        <p:nvSpPr>
          <p:cNvPr id="8" name="BlokTextu 7"/>
          <p:cNvSpPr txBox="1"/>
          <p:nvPr/>
        </p:nvSpPr>
        <p:spPr>
          <a:xfrm>
            <a:off x="395536" y="4045128"/>
            <a:ext cx="5688632" cy="2308324"/>
          </a:xfrm>
          <a:prstGeom prst="rect">
            <a:avLst/>
          </a:prstGeom>
          <a:noFill/>
        </p:spPr>
        <p:txBody>
          <a:bodyPr wrap="square" rtlCol="0">
            <a:spAutoFit/>
          </a:bodyPr>
          <a:lstStyle/>
          <a:p>
            <a:r>
              <a:rPr lang="sk-SK" dirty="0" err="1" smtClean="0"/>
              <a:t>Raid</a:t>
            </a:r>
            <a:r>
              <a:rPr lang="sk-SK" dirty="0" smtClean="0"/>
              <a:t> 5 </a:t>
            </a:r>
          </a:p>
          <a:p>
            <a:pPr algn="just"/>
            <a:endParaRPr lang="sk-SK" dirty="0" smtClean="0"/>
          </a:p>
          <a:p>
            <a:pPr algn="just"/>
            <a:r>
              <a:rPr lang="sk-SK" dirty="0" smtClean="0"/>
              <a:t>RAID 5 (</a:t>
            </a:r>
            <a:r>
              <a:rPr lang="sk-SK" dirty="0" err="1" smtClean="0"/>
              <a:t>Striped</a:t>
            </a:r>
            <a:r>
              <a:rPr lang="sk-SK" dirty="0" smtClean="0"/>
              <a:t> Set </a:t>
            </a:r>
            <a:r>
              <a:rPr lang="sk-SK" dirty="0" err="1" smtClean="0"/>
              <a:t>With</a:t>
            </a:r>
            <a:r>
              <a:rPr lang="sk-SK" dirty="0" smtClean="0"/>
              <a:t> </a:t>
            </a:r>
            <a:r>
              <a:rPr lang="sk-SK" dirty="0" err="1" smtClean="0"/>
              <a:t>Distributed</a:t>
            </a:r>
            <a:r>
              <a:rPr lang="sk-SK" dirty="0" smtClean="0"/>
              <a:t> Parity) používa rozdeľovanie dát na blokovej úrovni s paritou na každom disku. Je to jedno z najpopulárnejších RAID riešení a je často používané a </a:t>
            </a:r>
            <a:r>
              <a:rPr lang="sk-SK" dirty="0" err="1" smtClean="0"/>
              <a:t>bezpecne</a:t>
            </a:r>
            <a:r>
              <a:rPr lang="sk-SK" dirty="0" smtClean="0"/>
              <a:t>. Na vytvorenie poľa RAID 5 sú potrebné najmenej 3 fyzické disky. </a:t>
            </a:r>
            <a:endParaRPr lang="sk-SK" dirty="0"/>
          </a:p>
        </p:txBody>
      </p:sp>
      <p:pic>
        <p:nvPicPr>
          <p:cNvPr id="7" name="Obrázok 6" descr="4.jpg"/>
          <p:cNvPicPr>
            <a:picLocks noChangeAspect="1"/>
          </p:cNvPicPr>
          <p:nvPr/>
        </p:nvPicPr>
        <p:blipFill>
          <a:blip r:embed="rId2" cstate="print"/>
          <a:stretch>
            <a:fillRect/>
          </a:stretch>
        </p:blipFill>
        <p:spPr>
          <a:xfrm>
            <a:off x="6444208" y="2132856"/>
            <a:ext cx="2387600" cy="1816100"/>
          </a:xfrm>
          <a:prstGeom prst="rect">
            <a:avLst/>
          </a:prstGeom>
        </p:spPr>
      </p:pic>
      <p:pic>
        <p:nvPicPr>
          <p:cNvPr id="9" name="Obrázok 8" descr="5.jpg"/>
          <p:cNvPicPr>
            <a:picLocks noChangeAspect="1"/>
          </p:cNvPicPr>
          <p:nvPr/>
        </p:nvPicPr>
        <p:blipFill>
          <a:blip r:embed="rId3" cstate="print"/>
          <a:stretch>
            <a:fillRect/>
          </a:stretch>
        </p:blipFill>
        <p:spPr>
          <a:xfrm>
            <a:off x="6516216" y="4509120"/>
            <a:ext cx="2336800" cy="1727200"/>
          </a:xfrm>
          <a:prstGeom prst="rect">
            <a:avLst/>
          </a:prstGeo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a:xfrm>
            <a:off x="179512" y="346646"/>
            <a:ext cx="8712968" cy="562074"/>
          </a:xfrm>
        </p:spPr>
        <p:txBody>
          <a:bodyPr>
            <a:noAutofit/>
          </a:bodyPr>
          <a:lstStyle/>
          <a:p>
            <a:pPr algn="ctr"/>
            <a:r>
              <a:rPr lang="sk-SK" sz="2800" dirty="0" smtClean="0"/>
              <a:t>Radič zariadenia, porty, komunikácia procesora s portami</a:t>
            </a:r>
            <a:endParaRPr lang="sk-SK" sz="2800" dirty="0"/>
          </a:p>
        </p:txBody>
      </p:sp>
      <p:sp>
        <p:nvSpPr>
          <p:cNvPr id="5" name="BlokTextu 4"/>
          <p:cNvSpPr txBox="1"/>
          <p:nvPr/>
        </p:nvSpPr>
        <p:spPr>
          <a:xfrm>
            <a:off x="323528" y="1196752"/>
            <a:ext cx="8352928" cy="646331"/>
          </a:xfrm>
          <a:prstGeom prst="rect">
            <a:avLst/>
          </a:prstGeom>
          <a:noFill/>
        </p:spPr>
        <p:txBody>
          <a:bodyPr wrap="square" rtlCol="0">
            <a:spAutoFit/>
          </a:bodyPr>
          <a:lstStyle/>
          <a:p>
            <a:pPr algn="just"/>
            <a:r>
              <a:rPr lang="sk-SK" dirty="0" smtClean="0"/>
              <a:t>Štandardné typy diskových polí (Standard RAID </a:t>
            </a:r>
            <a:r>
              <a:rPr lang="sk-SK" dirty="0" err="1" smtClean="0"/>
              <a:t>Levels</a:t>
            </a:r>
            <a:r>
              <a:rPr lang="sk-SK" dirty="0" smtClean="0"/>
              <a:t>)</a:t>
            </a:r>
          </a:p>
          <a:p>
            <a:pPr algn="just"/>
            <a:endParaRPr lang="sk-SK" dirty="0" smtClean="0"/>
          </a:p>
        </p:txBody>
      </p:sp>
      <p:sp>
        <p:nvSpPr>
          <p:cNvPr id="6" name="BlokTextu 5"/>
          <p:cNvSpPr txBox="1"/>
          <p:nvPr/>
        </p:nvSpPr>
        <p:spPr>
          <a:xfrm>
            <a:off x="395536" y="1700808"/>
            <a:ext cx="5760640" cy="2031325"/>
          </a:xfrm>
          <a:prstGeom prst="rect">
            <a:avLst/>
          </a:prstGeom>
          <a:noFill/>
        </p:spPr>
        <p:txBody>
          <a:bodyPr wrap="square" rtlCol="0">
            <a:spAutoFit/>
          </a:bodyPr>
          <a:lstStyle/>
          <a:p>
            <a:r>
              <a:rPr lang="sk-SK" dirty="0" err="1" smtClean="0"/>
              <a:t>Raid</a:t>
            </a:r>
            <a:r>
              <a:rPr lang="sk-SK" dirty="0" smtClean="0"/>
              <a:t> 6 </a:t>
            </a:r>
          </a:p>
          <a:p>
            <a:endParaRPr lang="sk-SK" dirty="0" smtClean="0"/>
          </a:p>
          <a:p>
            <a:pPr algn="just"/>
            <a:r>
              <a:rPr lang="sk-SK" dirty="0" smtClean="0"/>
              <a:t>RAID 6 (</a:t>
            </a:r>
            <a:r>
              <a:rPr lang="sk-SK" dirty="0" err="1" smtClean="0"/>
              <a:t>Striped</a:t>
            </a:r>
            <a:r>
              <a:rPr lang="sk-SK" dirty="0" smtClean="0"/>
              <a:t> Set </a:t>
            </a:r>
            <a:r>
              <a:rPr lang="sk-SK" dirty="0" err="1" smtClean="0"/>
              <a:t>With</a:t>
            </a:r>
            <a:r>
              <a:rPr lang="sk-SK" dirty="0" smtClean="0"/>
              <a:t> </a:t>
            </a:r>
            <a:r>
              <a:rPr lang="sk-SK" dirty="0" err="1" smtClean="0"/>
              <a:t>Dual</a:t>
            </a:r>
            <a:r>
              <a:rPr lang="sk-SK" dirty="0" smtClean="0"/>
              <a:t> </a:t>
            </a:r>
            <a:r>
              <a:rPr lang="sk-SK" dirty="0" err="1" smtClean="0"/>
              <a:t>Distributed</a:t>
            </a:r>
            <a:r>
              <a:rPr lang="sk-SK" dirty="0" smtClean="0"/>
              <a:t> Parity) používa rozdeľovanie na blokovej úrovni, podobne ako RAID 5, a rozširuje ho o ďalší blok s paritou. Používa teda dva bloky s paritou na každom disku.</a:t>
            </a:r>
          </a:p>
          <a:p>
            <a:r>
              <a:rPr lang="sk-SK" dirty="0" smtClean="0"/>
              <a:t>RAID 6 sa skladá najmenej zo 4 fyzických diskov.</a:t>
            </a:r>
            <a:endParaRPr lang="sk-SK" dirty="0"/>
          </a:p>
        </p:txBody>
      </p:sp>
      <p:sp>
        <p:nvSpPr>
          <p:cNvPr id="8" name="BlokTextu 7"/>
          <p:cNvSpPr txBox="1"/>
          <p:nvPr/>
        </p:nvSpPr>
        <p:spPr>
          <a:xfrm>
            <a:off x="395536" y="4045128"/>
            <a:ext cx="5688632" cy="2585323"/>
          </a:xfrm>
          <a:prstGeom prst="rect">
            <a:avLst/>
          </a:prstGeom>
          <a:noFill/>
        </p:spPr>
        <p:txBody>
          <a:bodyPr wrap="square" rtlCol="0">
            <a:spAutoFit/>
          </a:bodyPr>
          <a:lstStyle/>
          <a:p>
            <a:r>
              <a:rPr lang="sk-SK" dirty="0" smtClean="0"/>
              <a:t>JBOD (SPAN) </a:t>
            </a:r>
          </a:p>
          <a:p>
            <a:pPr algn="just"/>
            <a:endParaRPr lang="sk-SK" dirty="0" smtClean="0"/>
          </a:p>
          <a:p>
            <a:pPr algn="just"/>
            <a:r>
              <a:rPr lang="sk-SK" dirty="0" smtClean="0"/>
              <a:t>JBOD ("Just a </a:t>
            </a:r>
            <a:r>
              <a:rPr lang="sk-SK" dirty="0" err="1" smtClean="0"/>
              <a:t>Bunch</a:t>
            </a:r>
            <a:r>
              <a:rPr lang="sk-SK" dirty="0" smtClean="0"/>
              <a:t> </a:t>
            </a:r>
            <a:r>
              <a:rPr lang="sk-SK" dirty="0" err="1" smtClean="0"/>
              <a:t>of</a:t>
            </a:r>
            <a:r>
              <a:rPr lang="sk-SK" dirty="0" smtClean="0"/>
              <a:t> </a:t>
            </a:r>
            <a:r>
              <a:rPr lang="sk-SK" dirty="0" err="1" smtClean="0"/>
              <a:t>Disks</a:t>
            </a:r>
            <a:r>
              <a:rPr lang="sk-SK" dirty="0" smtClean="0"/>
              <a:t>" = doslovne "len taký zhluk diskov"; tiež SPAN). Nepríliš rozšírené zapojenie 2 a viacerých diskov, vytvára jeden virtuálny disk, ktorého kapacita je určená súčtom kapacít fyzických diskov. Dátové bloky sú ukladané postupne, za posledným blokom predchádzajúceho disku nasleduje prvý blok </a:t>
            </a:r>
            <a:r>
              <a:rPr lang="sk-SK" dirty="0" err="1" smtClean="0"/>
              <a:t>daľšieho</a:t>
            </a:r>
            <a:r>
              <a:rPr lang="sk-SK" dirty="0" smtClean="0"/>
              <a:t>.</a:t>
            </a:r>
            <a:endParaRPr lang="sk-SK" dirty="0"/>
          </a:p>
        </p:txBody>
      </p:sp>
      <p:pic>
        <p:nvPicPr>
          <p:cNvPr id="10" name="Obrázok 9" descr="6.jpg"/>
          <p:cNvPicPr>
            <a:picLocks noChangeAspect="1"/>
          </p:cNvPicPr>
          <p:nvPr/>
        </p:nvPicPr>
        <p:blipFill>
          <a:blip r:embed="rId2" cstate="print"/>
          <a:stretch>
            <a:fillRect/>
          </a:stretch>
        </p:blipFill>
        <p:spPr>
          <a:xfrm>
            <a:off x="6470972" y="2188716"/>
            <a:ext cx="2349500" cy="1384300"/>
          </a:xfrm>
          <a:prstGeom prst="rect">
            <a:avLst/>
          </a:prstGeom>
        </p:spPr>
      </p:pic>
      <p:pic>
        <p:nvPicPr>
          <p:cNvPr id="11" name="Obrázok 10" descr="jbod.jpg"/>
          <p:cNvPicPr>
            <a:picLocks noChangeAspect="1"/>
          </p:cNvPicPr>
          <p:nvPr/>
        </p:nvPicPr>
        <p:blipFill>
          <a:blip r:embed="rId3" cstate="print"/>
          <a:stretch>
            <a:fillRect/>
          </a:stretch>
        </p:blipFill>
        <p:spPr>
          <a:xfrm>
            <a:off x="6444208" y="4293096"/>
            <a:ext cx="2425700" cy="2400300"/>
          </a:xfrm>
          <a:prstGeom prst="rect">
            <a:avLst/>
          </a:prstGeo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a:xfrm>
            <a:off x="179512" y="346646"/>
            <a:ext cx="8712968" cy="562074"/>
          </a:xfrm>
        </p:spPr>
        <p:txBody>
          <a:bodyPr>
            <a:noAutofit/>
          </a:bodyPr>
          <a:lstStyle/>
          <a:p>
            <a:pPr algn="ctr"/>
            <a:r>
              <a:rPr lang="sk-SK" sz="2800" dirty="0" smtClean="0"/>
              <a:t>Radič zariadenia, porty, komunikácia procesora s portami</a:t>
            </a:r>
            <a:endParaRPr lang="sk-SK" sz="2800" dirty="0"/>
          </a:p>
        </p:txBody>
      </p:sp>
      <p:sp>
        <p:nvSpPr>
          <p:cNvPr id="5" name="BlokTextu 4"/>
          <p:cNvSpPr txBox="1"/>
          <p:nvPr/>
        </p:nvSpPr>
        <p:spPr>
          <a:xfrm>
            <a:off x="323528" y="1196752"/>
            <a:ext cx="8352928" cy="646331"/>
          </a:xfrm>
          <a:prstGeom prst="rect">
            <a:avLst/>
          </a:prstGeom>
          <a:noFill/>
        </p:spPr>
        <p:txBody>
          <a:bodyPr wrap="square" rtlCol="0">
            <a:spAutoFit/>
          </a:bodyPr>
          <a:lstStyle/>
          <a:p>
            <a:pPr algn="just"/>
            <a:r>
              <a:rPr lang="sk-SK" dirty="0" smtClean="0"/>
              <a:t>Štandardné typy diskových polí (Standard RAID </a:t>
            </a:r>
            <a:r>
              <a:rPr lang="sk-SK" dirty="0" err="1" smtClean="0"/>
              <a:t>Levels</a:t>
            </a:r>
            <a:r>
              <a:rPr lang="sk-SK" dirty="0" smtClean="0"/>
              <a:t>)</a:t>
            </a:r>
          </a:p>
          <a:p>
            <a:pPr algn="just"/>
            <a:endParaRPr lang="sk-SK" dirty="0" smtClean="0"/>
          </a:p>
        </p:txBody>
      </p:sp>
      <p:sp>
        <p:nvSpPr>
          <p:cNvPr id="6" name="BlokTextu 5"/>
          <p:cNvSpPr txBox="1"/>
          <p:nvPr/>
        </p:nvSpPr>
        <p:spPr>
          <a:xfrm>
            <a:off x="395536" y="1700808"/>
            <a:ext cx="5760640" cy="2031325"/>
          </a:xfrm>
          <a:prstGeom prst="rect">
            <a:avLst/>
          </a:prstGeom>
          <a:noFill/>
        </p:spPr>
        <p:txBody>
          <a:bodyPr wrap="square" rtlCol="0">
            <a:spAutoFit/>
          </a:bodyPr>
          <a:lstStyle/>
          <a:p>
            <a:r>
              <a:rPr lang="sk-SK" dirty="0" err="1" smtClean="0"/>
              <a:t>Raid</a:t>
            </a:r>
            <a:r>
              <a:rPr lang="sk-SK" dirty="0" smtClean="0"/>
              <a:t> 6 </a:t>
            </a:r>
          </a:p>
          <a:p>
            <a:endParaRPr lang="sk-SK" dirty="0" smtClean="0"/>
          </a:p>
          <a:p>
            <a:pPr algn="just"/>
            <a:r>
              <a:rPr lang="sk-SK" dirty="0" smtClean="0"/>
              <a:t>RAID 6 (</a:t>
            </a:r>
            <a:r>
              <a:rPr lang="sk-SK" dirty="0" err="1" smtClean="0"/>
              <a:t>Striped</a:t>
            </a:r>
            <a:r>
              <a:rPr lang="sk-SK" dirty="0" smtClean="0"/>
              <a:t> Set </a:t>
            </a:r>
            <a:r>
              <a:rPr lang="sk-SK" dirty="0" err="1" smtClean="0"/>
              <a:t>With</a:t>
            </a:r>
            <a:r>
              <a:rPr lang="sk-SK" dirty="0" smtClean="0"/>
              <a:t> </a:t>
            </a:r>
            <a:r>
              <a:rPr lang="sk-SK" dirty="0" err="1" smtClean="0"/>
              <a:t>Dual</a:t>
            </a:r>
            <a:r>
              <a:rPr lang="sk-SK" dirty="0" smtClean="0"/>
              <a:t> </a:t>
            </a:r>
            <a:r>
              <a:rPr lang="sk-SK" dirty="0" err="1" smtClean="0"/>
              <a:t>Distributed</a:t>
            </a:r>
            <a:r>
              <a:rPr lang="sk-SK" dirty="0" smtClean="0"/>
              <a:t> Parity) používa rozdeľovanie na blokovej úrovni, podobne ako RAID 5, a rozširuje ho o ďalší blok s paritou. Používa teda dva bloky s paritou na každom disku.</a:t>
            </a:r>
          </a:p>
          <a:p>
            <a:r>
              <a:rPr lang="sk-SK" dirty="0" smtClean="0"/>
              <a:t>RAID 6 sa skladá najmenej zo 4 fyzických diskov.</a:t>
            </a:r>
            <a:endParaRPr lang="sk-SK" dirty="0"/>
          </a:p>
        </p:txBody>
      </p:sp>
      <p:sp>
        <p:nvSpPr>
          <p:cNvPr id="8" name="BlokTextu 7"/>
          <p:cNvSpPr txBox="1"/>
          <p:nvPr/>
        </p:nvSpPr>
        <p:spPr>
          <a:xfrm>
            <a:off x="395536" y="4045128"/>
            <a:ext cx="5688632" cy="2585323"/>
          </a:xfrm>
          <a:prstGeom prst="rect">
            <a:avLst/>
          </a:prstGeom>
          <a:noFill/>
        </p:spPr>
        <p:txBody>
          <a:bodyPr wrap="square" rtlCol="0">
            <a:spAutoFit/>
          </a:bodyPr>
          <a:lstStyle/>
          <a:p>
            <a:r>
              <a:rPr lang="sk-SK" dirty="0" smtClean="0"/>
              <a:t>JBOD (SPAN) </a:t>
            </a:r>
          </a:p>
          <a:p>
            <a:pPr algn="just"/>
            <a:endParaRPr lang="sk-SK" dirty="0" smtClean="0"/>
          </a:p>
          <a:p>
            <a:pPr algn="just"/>
            <a:r>
              <a:rPr lang="sk-SK" dirty="0" smtClean="0"/>
              <a:t>JBOD ("Just a </a:t>
            </a:r>
            <a:r>
              <a:rPr lang="sk-SK" dirty="0" err="1" smtClean="0"/>
              <a:t>Bunch</a:t>
            </a:r>
            <a:r>
              <a:rPr lang="sk-SK" dirty="0" smtClean="0"/>
              <a:t> </a:t>
            </a:r>
            <a:r>
              <a:rPr lang="sk-SK" dirty="0" err="1" smtClean="0"/>
              <a:t>of</a:t>
            </a:r>
            <a:r>
              <a:rPr lang="sk-SK" dirty="0" smtClean="0"/>
              <a:t> </a:t>
            </a:r>
            <a:r>
              <a:rPr lang="sk-SK" dirty="0" err="1" smtClean="0"/>
              <a:t>Disks</a:t>
            </a:r>
            <a:r>
              <a:rPr lang="sk-SK" dirty="0" smtClean="0"/>
              <a:t>" = doslovne "len taký zhluk diskov"; tiež SPAN). Nepríliš rozšírené zapojenie 2 a viacerých diskov, vytvára jeden virtuálny disk, ktorého kapacita je určená súčtom kapacít fyzických diskov. Dátové bloky sú ukladané postupne, za posledným blokom predchádzajúceho disku nasleduje prvý blok </a:t>
            </a:r>
            <a:r>
              <a:rPr lang="sk-SK" dirty="0" err="1" smtClean="0"/>
              <a:t>daľšieho</a:t>
            </a:r>
            <a:r>
              <a:rPr lang="sk-SK" dirty="0" smtClean="0"/>
              <a:t>.</a:t>
            </a:r>
            <a:endParaRPr lang="sk-SK" dirty="0"/>
          </a:p>
        </p:txBody>
      </p:sp>
      <p:pic>
        <p:nvPicPr>
          <p:cNvPr id="10" name="Obrázok 9" descr="6.jpg"/>
          <p:cNvPicPr>
            <a:picLocks noChangeAspect="1"/>
          </p:cNvPicPr>
          <p:nvPr/>
        </p:nvPicPr>
        <p:blipFill>
          <a:blip r:embed="rId2" cstate="print"/>
          <a:stretch>
            <a:fillRect/>
          </a:stretch>
        </p:blipFill>
        <p:spPr>
          <a:xfrm>
            <a:off x="6470972" y="2188716"/>
            <a:ext cx="2349500" cy="1384300"/>
          </a:xfrm>
          <a:prstGeom prst="rect">
            <a:avLst/>
          </a:prstGeom>
        </p:spPr>
      </p:pic>
      <p:pic>
        <p:nvPicPr>
          <p:cNvPr id="11" name="Obrázok 10" descr="jbod.jpg"/>
          <p:cNvPicPr>
            <a:picLocks noChangeAspect="1"/>
          </p:cNvPicPr>
          <p:nvPr/>
        </p:nvPicPr>
        <p:blipFill>
          <a:blip r:embed="rId3" cstate="print"/>
          <a:stretch>
            <a:fillRect/>
          </a:stretch>
        </p:blipFill>
        <p:spPr>
          <a:xfrm>
            <a:off x="6444208" y="4293096"/>
            <a:ext cx="2425700" cy="2400300"/>
          </a:xfrm>
          <a:prstGeom prst="rect">
            <a:avLst/>
          </a:prstGeom>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a:xfrm>
            <a:off x="179512" y="346646"/>
            <a:ext cx="8712968" cy="562074"/>
          </a:xfrm>
        </p:spPr>
        <p:txBody>
          <a:bodyPr>
            <a:noAutofit/>
          </a:bodyPr>
          <a:lstStyle/>
          <a:p>
            <a:pPr algn="ctr"/>
            <a:r>
              <a:rPr lang="sk-SK" sz="2800" dirty="0" smtClean="0"/>
              <a:t>Radič zariadenia, porty, komunikácia procesora s portami</a:t>
            </a:r>
            <a:endParaRPr lang="sk-SK" sz="2800" dirty="0"/>
          </a:p>
        </p:txBody>
      </p:sp>
      <p:sp>
        <p:nvSpPr>
          <p:cNvPr id="6" name="BlokTextu 5"/>
          <p:cNvSpPr txBox="1"/>
          <p:nvPr/>
        </p:nvSpPr>
        <p:spPr>
          <a:xfrm>
            <a:off x="395536" y="1700808"/>
            <a:ext cx="8496944" cy="1477328"/>
          </a:xfrm>
          <a:prstGeom prst="rect">
            <a:avLst/>
          </a:prstGeom>
          <a:noFill/>
        </p:spPr>
        <p:txBody>
          <a:bodyPr wrap="square" rtlCol="0">
            <a:spAutoFit/>
          </a:bodyPr>
          <a:lstStyle/>
          <a:p>
            <a:pPr algn="just"/>
            <a:r>
              <a:rPr lang="sk-SK" dirty="0" smtClean="0"/>
              <a:t>Paralelný port alebo paralelné rozhranie, </a:t>
            </a:r>
            <a:r>
              <a:rPr lang="sk-SK" dirty="0" err="1" smtClean="0"/>
              <a:t>centronics</a:t>
            </a:r>
            <a:r>
              <a:rPr lang="sk-SK" dirty="0" smtClean="0"/>
              <a:t>, paralelný </a:t>
            </a:r>
            <a:r>
              <a:rPr lang="sk-SK" dirty="0" err="1" smtClean="0"/>
              <a:t>interfejs</a:t>
            </a:r>
            <a:r>
              <a:rPr lang="sk-SK" dirty="0" smtClean="0"/>
              <a:t>, LPT port, printer port a pod. je označenie komunikačného rozhrania, používaného hlavne v počítačoch najmä pre pripojenie tlačiarne. Paralelný port patrí medzi </a:t>
            </a:r>
            <a:r>
              <a:rPr lang="sk-SK" dirty="0" err="1" smtClean="0"/>
              <a:t>tzv</a:t>
            </a:r>
            <a:r>
              <a:rPr lang="sk-SK" dirty="0" smtClean="0"/>
              <a:t> </a:t>
            </a:r>
            <a:r>
              <a:rPr lang="sk-SK" dirty="0" err="1" smtClean="0"/>
              <a:t>legacy</a:t>
            </a:r>
            <a:r>
              <a:rPr lang="sk-SK" dirty="0" smtClean="0"/>
              <a:t> porty (zastarané porty). Výraz paralelný vychádza z faktu, že dáta sa prenášajú paralelne po viacerých vodičoch naraz.</a:t>
            </a:r>
            <a:endParaRPr lang="sk-SK" dirty="0"/>
          </a:p>
        </p:txBody>
      </p:sp>
      <p:pic>
        <p:nvPicPr>
          <p:cNvPr id="9" name="Obrázok 8" descr="800px-Parallel_computer_printer_port.jpg"/>
          <p:cNvPicPr>
            <a:picLocks noChangeAspect="1"/>
          </p:cNvPicPr>
          <p:nvPr/>
        </p:nvPicPr>
        <p:blipFill>
          <a:blip r:embed="rId2" cstate="print"/>
          <a:stretch>
            <a:fillRect/>
          </a:stretch>
        </p:blipFill>
        <p:spPr>
          <a:xfrm>
            <a:off x="2507772" y="3284983"/>
            <a:ext cx="4368484" cy="3276363"/>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58204" cy="1143000"/>
          </a:xfrm>
        </p:spPr>
        <p:txBody>
          <a:bodyPr>
            <a:noAutofit/>
          </a:bodyPr>
          <a:lstStyle/>
          <a:p>
            <a:pPr algn="ctr"/>
            <a:r>
              <a:rPr lang="sk-SK" sz="2800" b="1" dirty="0" smtClean="0">
                <a:solidFill>
                  <a:schemeClr val="accent2">
                    <a:lumMod val="60000"/>
                    <a:lumOff val="40000"/>
                  </a:schemeClr>
                </a:solidFill>
              </a:rPr>
              <a:t>Komunikácia procesora s radičmi vstupno-výstupných zariadení</a:t>
            </a:r>
            <a:endParaRPr lang="sk-SK" sz="2800" dirty="0">
              <a:solidFill>
                <a:schemeClr val="accent2">
                  <a:lumMod val="60000"/>
                  <a:lumOff val="40000"/>
                </a:schemeClr>
              </a:solidFill>
            </a:endParaRPr>
          </a:p>
        </p:txBody>
      </p:sp>
      <p:sp>
        <p:nvSpPr>
          <p:cNvPr id="3" name="Zástupný symbol obsahu 2"/>
          <p:cNvSpPr>
            <a:spLocks noGrp="1"/>
          </p:cNvSpPr>
          <p:nvPr>
            <p:ph idx="1"/>
          </p:nvPr>
        </p:nvSpPr>
        <p:spPr/>
        <p:txBody>
          <a:bodyPr/>
          <a:lstStyle/>
          <a:p>
            <a:r>
              <a:rPr lang="pl-PL" b="1" i="1" dirty="0" smtClean="0"/>
              <a:t>Radič zariadenia, porty, komunikácia procesora s portami</a:t>
            </a:r>
          </a:p>
          <a:p>
            <a:r>
              <a:rPr lang="sk-SK" b="1" i="1" dirty="0" smtClean="0"/>
              <a:t>Mechanizmus prerušenia a jeho využitie</a:t>
            </a:r>
          </a:p>
          <a:p>
            <a:r>
              <a:rPr lang="sk-SK" b="1" i="1" dirty="0" smtClean="0"/>
              <a:t>Priamy prístup do pamäte</a:t>
            </a:r>
          </a:p>
          <a:p>
            <a:r>
              <a:rPr lang="sk-SK" b="1" i="1" dirty="0" smtClean="0"/>
              <a:t>Úloha ovládačov, ich začlenenie do operačných systémov</a:t>
            </a:r>
          </a:p>
          <a:p>
            <a:r>
              <a:rPr lang="sk-SK" b="1" i="1" dirty="0" smtClean="0"/>
              <a:t>Prenositeľnosť programov</a:t>
            </a:r>
            <a:endParaRPr lang="sk-SK" dirty="0"/>
          </a:p>
        </p:txBody>
      </p:sp>
      <p:sp>
        <p:nvSpPr>
          <p:cNvPr id="5" name="Tlačidlo akcie: Dopredu alebo Ďalej 4">
            <a:hlinkClick r:id="rId2" action="ppaction://hlinksldjump" highlightClick="1"/>
          </p:cNvPr>
          <p:cNvSpPr/>
          <p:nvPr/>
        </p:nvSpPr>
        <p:spPr>
          <a:xfrm>
            <a:off x="8172400" y="6309320"/>
            <a:ext cx="432048" cy="288032"/>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a:xfrm>
            <a:off x="179512" y="346646"/>
            <a:ext cx="8712968" cy="562074"/>
          </a:xfrm>
        </p:spPr>
        <p:txBody>
          <a:bodyPr>
            <a:noAutofit/>
          </a:bodyPr>
          <a:lstStyle/>
          <a:p>
            <a:pPr algn="ctr"/>
            <a:r>
              <a:rPr lang="sk-SK" sz="2800" dirty="0" smtClean="0"/>
              <a:t>Radič zariadenia, porty, komunikácia procesora s portami</a:t>
            </a:r>
            <a:endParaRPr lang="sk-SK" sz="2800" dirty="0"/>
          </a:p>
        </p:txBody>
      </p:sp>
      <p:sp>
        <p:nvSpPr>
          <p:cNvPr id="6" name="BlokTextu 5"/>
          <p:cNvSpPr txBox="1"/>
          <p:nvPr/>
        </p:nvSpPr>
        <p:spPr>
          <a:xfrm>
            <a:off x="395536" y="1700808"/>
            <a:ext cx="8496944" cy="3139321"/>
          </a:xfrm>
          <a:prstGeom prst="rect">
            <a:avLst/>
          </a:prstGeom>
          <a:noFill/>
        </p:spPr>
        <p:txBody>
          <a:bodyPr wrap="square" rtlCol="0">
            <a:spAutoFit/>
          </a:bodyPr>
          <a:lstStyle/>
          <a:p>
            <a:pPr algn="just"/>
            <a:r>
              <a:rPr lang="sk-SK" dirty="0" smtClean="0"/>
              <a:t>VGA je skratka Video </a:t>
            </a:r>
            <a:r>
              <a:rPr lang="sk-SK" dirty="0" err="1" smtClean="0"/>
              <a:t>Graphics</a:t>
            </a:r>
            <a:r>
              <a:rPr lang="sk-SK" dirty="0" smtClean="0"/>
              <a:t> </a:t>
            </a:r>
            <a:r>
              <a:rPr lang="sk-SK" dirty="0" err="1" smtClean="0"/>
              <a:t>Array</a:t>
            </a:r>
            <a:r>
              <a:rPr lang="sk-SK" dirty="0" smtClean="0"/>
              <a:t>, čo je registrovaná obchodná značka firmy IBM pre grafický adaptér (spravidla grafická karta). Dnes je to prakticky štandardný grafický adaptér pre osobné počítače. Na trh bol uvedený roku 1987. Staršie VGA sa pripájajú na zbernicu PCI, väčšina súčasných na AGP, novšie na </a:t>
            </a:r>
            <a:r>
              <a:rPr lang="sk-SK" dirty="0" err="1" smtClean="0"/>
              <a:t>PCI-Express</a:t>
            </a:r>
            <a:r>
              <a:rPr lang="sk-SK" dirty="0" smtClean="0"/>
              <a:t>.</a:t>
            </a:r>
          </a:p>
          <a:p>
            <a:pPr algn="just"/>
            <a:endParaRPr lang="sk-SK" dirty="0" smtClean="0"/>
          </a:p>
          <a:p>
            <a:pPr algn="just"/>
            <a:r>
              <a:rPr lang="sk-SK" dirty="0" smtClean="0"/>
              <a:t>Dnes sa týmto pojmom označuje aj konkrétne rozlíšenie grafického adaptéra či zobrazovača, 640 x 480 bodov. Vyššie aj nižšie rozlíšenia sa označujú odvodenými názvami, napr. QVGA (</a:t>
            </a:r>
            <a:r>
              <a:rPr lang="sk-SK" dirty="0" err="1" smtClean="0"/>
              <a:t>Quarter</a:t>
            </a:r>
            <a:r>
              <a:rPr lang="sk-SK" dirty="0" smtClean="0"/>
              <a:t> VGA, 320 x 240), SVGA (Super VGA, 800 x 600), XGA (</a:t>
            </a:r>
            <a:r>
              <a:rPr lang="sk-SK" dirty="0" err="1" smtClean="0"/>
              <a:t>eXtra</a:t>
            </a:r>
            <a:r>
              <a:rPr lang="sk-SK" dirty="0" smtClean="0"/>
              <a:t> VGA 1024 x 768) apod., aj keď toto označenie nie je štandardizované.</a:t>
            </a:r>
            <a:endParaRPr lang="sk-SK"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a:xfrm>
            <a:off x="179512" y="346646"/>
            <a:ext cx="8712968" cy="562074"/>
          </a:xfrm>
        </p:spPr>
        <p:txBody>
          <a:bodyPr>
            <a:noAutofit/>
          </a:bodyPr>
          <a:lstStyle/>
          <a:p>
            <a:pPr algn="ctr"/>
            <a:r>
              <a:rPr lang="sk-SK" sz="2800" dirty="0" smtClean="0"/>
              <a:t>Radič zariadenia, porty, komunikácia procesora s portami</a:t>
            </a:r>
            <a:endParaRPr lang="sk-SK" sz="2800" dirty="0"/>
          </a:p>
        </p:txBody>
      </p:sp>
      <p:sp>
        <p:nvSpPr>
          <p:cNvPr id="6" name="BlokTextu 5"/>
          <p:cNvSpPr txBox="1"/>
          <p:nvPr/>
        </p:nvSpPr>
        <p:spPr>
          <a:xfrm>
            <a:off x="395536" y="1268760"/>
            <a:ext cx="8496944" cy="2031325"/>
          </a:xfrm>
          <a:prstGeom prst="rect">
            <a:avLst/>
          </a:prstGeom>
          <a:noFill/>
        </p:spPr>
        <p:txBody>
          <a:bodyPr wrap="square" rtlCol="0">
            <a:spAutoFit/>
          </a:bodyPr>
          <a:lstStyle/>
          <a:p>
            <a:pPr algn="just"/>
            <a:r>
              <a:rPr lang="sk-SK" dirty="0" err="1" smtClean="0"/>
              <a:t>Digital</a:t>
            </a:r>
            <a:r>
              <a:rPr lang="sk-SK" dirty="0" smtClean="0"/>
              <a:t> </a:t>
            </a:r>
            <a:r>
              <a:rPr lang="sk-SK" dirty="0" err="1" smtClean="0"/>
              <a:t>Visual</a:t>
            </a:r>
            <a:r>
              <a:rPr lang="sk-SK" dirty="0" smtClean="0"/>
              <a:t> </a:t>
            </a:r>
            <a:r>
              <a:rPr lang="sk-SK" dirty="0" err="1" smtClean="0"/>
              <a:t>Interface</a:t>
            </a:r>
            <a:r>
              <a:rPr lang="sk-SK" dirty="0" smtClean="0"/>
              <a:t> (skratka DVI) je rozhranie (tzv. dedikovaný spoj) určené na prepojenie video zariadení s počítačom. Štandard bol vytvorený za účelom bezproblémovej komunikácie medzi zobrazovacími zariadeniami ako napr. LCD monitorom alebo dátovým projektorom a grafickou kartou počítača. Vyvinula ho skupina firiem zoskupených pod názvom </a:t>
            </a:r>
            <a:r>
              <a:rPr lang="sk-SK" dirty="0" err="1" smtClean="0"/>
              <a:t>Digital</a:t>
            </a:r>
            <a:r>
              <a:rPr lang="sk-SK" dirty="0" smtClean="0"/>
              <a:t> Display </a:t>
            </a:r>
            <a:r>
              <a:rPr lang="sk-SK" dirty="0" err="1" smtClean="0"/>
              <a:t>Working</a:t>
            </a:r>
            <a:r>
              <a:rPr lang="sk-SK" dirty="0" smtClean="0"/>
              <a:t> </a:t>
            </a:r>
            <a:r>
              <a:rPr lang="sk-SK" dirty="0" err="1" smtClean="0"/>
              <a:t>Group</a:t>
            </a:r>
            <a:r>
              <a:rPr lang="sk-SK" dirty="0" smtClean="0"/>
              <a:t> (DDWG). Primárne je určený na prenos nekomprimovaných digitálnych </a:t>
            </a:r>
            <a:r>
              <a:rPr lang="sk-SK" dirty="0" err="1" smtClean="0"/>
              <a:t>videodát</a:t>
            </a:r>
            <a:r>
              <a:rPr lang="sk-SK" dirty="0" smtClean="0"/>
              <a:t>. Je čiastočne kompatibilný s rozhraním HDMI.</a:t>
            </a:r>
          </a:p>
        </p:txBody>
      </p:sp>
      <p:pic>
        <p:nvPicPr>
          <p:cNvPr id="5" name="Obrázok 4" descr="sldldvi.jpg"/>
          <p:cNvPicPr>
            <a:picLocks noChangeAspect="1"/>
          </p:cNvPicPr>
          <p:nvPr/>
        </p:nvPicPr>
        <p:blipFill>
          <a:blip r:embed="rId2" cstate="print"/>
          <a:stretch>
            <a:fillRect/>
          </a:stretch>
        </p:blipFill>
        <p:spPr>
          <a:xfrm>
            <a:off x="5555307" y="3136246"/>
            <a:ext cx="3193157" cy="3245504"/>
          </a:xfrm>
          <a:prstGeom prst="rect">
            <a:avLst/>
          </a:prstGeom>
        </p:spPr>
      </p:pic>
      <p:sp>
        <p:nvSpPr>
          <p:cNvPr id="7" name="BlokTextu 6"/>
          <p:cNvSpPr txBox="1"/>
          <p:nvPr/>
        </p:nvSpPr>
        <p:spPr>
          <a:xfrm>
            <a:off x="467544" y="3573016"/>
            <a:ext cx="4896544" cy="2308324"/>
          </a:xfrm>
          <a:prstGeom prst="rect">
            <a:avLst/>
          </a:prstGeom>
          <a:noFill/>
        </p:spPr>
        <p:txBody>
          <a:bodyPr wrap="square" rtlCol="0">
            <a:spAutoFit/>
          </a:bodyPr>
          <a:lstStyle/>
          <a:p>
            <a:pPr algn="just"/>
            <a:r>
              <a:rPr lang="sk-SK" dirty="0" err="1" smtClean="0"/>
              <a:t>Existují</a:t>
            </a:r>
            <a:r>
              <a:rPr lang="sk-SK" dirty="0" smtClean="0"/>
              <a:t> 3 typy DVI konektorov (závisí na implementovaných signáloch):</a:t>
            </a:r>
          </a:p>
          <a:p>
            <a:pPr algn="just"/>
            <a:r>
              <a:rPr lang="sk-SK" dirty="0" smtClean="0"/>
              <a:t>DVI-D (</a:t>
            </a:r>
            <a:r>
              <a:rPr lang="sk-SK" dirty="0" err="1" smtClean="0"/>
              <a:t>digital</a:t>
            </a:r>
            <a:r>
              <a:rPr lang="sk-SK" dirty="0" smtClean="0"/>
              <a:t> </a:t>
            </a:r>
            <a:r>
              <a:rPr lang="sk-SK" dirty="0" err="1" smtClean="0"/>
              <a:t>only</a:t>
            </a:r>
            <a:r>
              <a:rPr lang="sk-SK" dirty="0" smtClean="0"/>
              <a:t>) - len digitálny signál</a:t>
            </a:r>
          </a:p>
          <a:p>
            <a:pPr algn="just"/>
            <a:r>
              <a:rPr lang="sk-SK" dirty="0" smtClean="0"/>
              <a:t>DVI-A (</a:t>
            </a:r>
            <a:r>
              <a:rPr lang="sk-SK" dirty="0" err="1" smtClean="0"/>
              <a:t>analog</a:t>
            </a:r>
            <a:r>
              <a:rPr lang="sk-SK" dirty="0" smtClean="0"/>
              <a:t> </a:t>
            </a:r>
            <a:r>
              <a:rPr lang="sk-SK" dirty="0" err="1" smtClean="0"/>
              <a:t>only</a:t>
            </a:r>
            <a:r>
              <a:rPr lang="sk-SK" dirty="0" smtClean="0"/>
              <a:t>) - pre kompatibilitu s analógovými monitormi</a:t>
            </a:r>
          </a:p>
          <a:p>
            <a:pPr algn="just"/>
            <a:r>
              <a:rPr lang="sk-SK" dirty="0" smtClean="0"/>
              <a:t>DVI-I (</a:t>
            </a:r>
            <a:r>
              <a:rPr lang="sk-SK" dirty="0" err="1" smtClean="0"/>
              <a:t>digital</a:t>
            </a:r>
            <a:r>
              <a:rPr lang="sk-SK" dirty="0" smtClean="0"/>
              <a:t> &amp; </a:t>
            </a:r>
            <a:r>
              <a:rPr lang="sk-SK" dirty="0" err="1" smtClean="0"/>
              <a:t>analog</a:t>
            </a:r>
            <a:r>
              <a:rPr lang="sk-SK" dirty="0" smtClean="0"/>
              <a:t>) - digitálny i analógový signál</a:t>
            </a:r>
          </a:p>
          <a:p>
            <a:endParaRPr lang="sk-SK"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a:xfrm>
            <a:off x="179512" y="346646"/>
            <a:ext cx="8712968" cy="562074"/>
          </a:xfrm>
        </p:spPr>
        <p:txBody>
          <a:bodyPr>
            <a:noAutofit/>
          </a:bodyPr>
          <a:lstStyle/>
          <a:p>
            <a:pPr algn="ctr"/>
            <a:r>
              <a:rPr lang="sk-SK" sz="2800" dirty="0" smtClean="0"/>
              <a:t>Radič zariadenia, porty, komunikácia procesora s portami</a:t>
            </a:r>
            <a:endParaRPr lang="sk-SK" sz="2800" dirty="0"/>
          </a:p>
        </p:txBody>
      </p:sp>
      <p:sp>
        <p:nvSpPr>
          <p:cNvPr id="6" name="BlokTextu 5"/>
          <p:cNvSpPr txBox="1"/>
          <p:nvPr/>
        </p:nvSpPr>
        <p:spPr>
          <a:xfrm>
            <a:off x="395536" y="1268760"/>
            <a:ext cx="8496944" cy="1200329"/>
          </a:xfrm>
          <a:prstGeom prst="rect">
            <a:avLst/>
          </a:prstGeom>
          <a:noFill/>
        </p:spPr>
        <p:txBody>
          <a:bodyPr wrap="square" rtlCol="0">
            <a:spAutoFit/>
          </a:bodyPr>
          <a:lstStyle/>
          <a:p>
            <a:pPr algn="just"/>
            <a:r>
              <a:rPr lang="sk-SK" dirty="0" smtClean="0"/>
              <a:t>Je štandard pre spájanie HD komponentov jediným káblom. HDMI prenáša digitálne video a zvuk medzi zariadeniami s podporou HD v najvyššej kvalite. Podporuje širokú škálu formátov a s jeho použitím prepojíte napríklad TV, DVD, PC, hernú konzolu alebo prenosné zariadenia.</a:t>
            </a:r>
          </a:p>
        </p:txBody>
      </p:sp>
      <p:sp>
        <p:nvSpPr>
          <p:cNvPr id="7" name="BlokTextu 6"/>
          <p:cNvSpPr txBox="1"/>
          <p:nvPr/>
        </p:nvSpPr>
        <p:spPr>
          <a:xfrm>
            <a:off x="395536" y="2809959"/>
            <a:ext cx="5976664" cy="3139321"/>
          </a:xfrm>
          <a:prstGeom prst="rect">
            <a:avLst/>
          </a:prstGeom>
          <a:noFill/>
        </p:spPr>
        <p:txBody>
          <a:bodyPr wrap="square" rtlCol="0">
            <a:spAutoFit/>
          </a:bodyPr>
          <a:lstStyle/>
          <a:p>
            <a:pPr algn="just"/>
            <a:r>
              <a:rPr lang="sk-SK" dirty="0" smtClean="0"/>
              <a:t>Výhody rozhrania</a:t>
            </a:r>
          </a:p>
          <a:p>
            <a:pPr algn="just"/>
            <a:endParaRPr lang="sk-SK" dirty="0" smtClean="0"/>
          </a:p>
          <a:p>
            <a:pPr algn="just">
              <a:buFont typeface="Arial" pitchFamily="34" charset="0"/>
              <a:buChar char="•"/>
            </a:pPr>
            <a:r>
              <a:rPr lang="sk-SK" dirty="0" smtClean="0"/>
              <a:t> Spätná kompatibilita s DVI</a:t>
            </a:r>
          </a:p>
          <a:p>
            <a:pPr algn="just">
              <a:buFont typeface="Arial" pitchFamily="34" charset="0"/>
              <a:buChar char="•"/>
            </a:pPr>
            <a:r>
              <a:rPr lang="sk-SK" dirty="0" smtClean="0"/>
              <a:t> Umožňuje prenos dát bez straty kvality</a:t>
            </a:r>
          </a:p>
          <a:p>
            <a:pPr algn="just">
              <a:buFont typeface="Arial" pitchFamily="34" charset="0"/>
              <a:buChar char="•"/>
            </a:pPr>
            <a:r>
              <a:rPr lang="sk-SK" dirty="0" smtClean="0"/>
              <a:t> Použitie jediného kábla zabráni vytváraniu neprehľadných spletí káblov</a:t>
            </a:r>
          </a:p>
          <a:p>
            <a:pPr algn="just">
              <a:buFont typeface="Arial" pitchFamily="34" charset="0"/>
              <a:buChar char="•"/>
            </a:pPr>
            <a:r>
              <a:rPr lang="sk-SK" dirty="0" smtClean="0"/>
              <a:t> Obojstranná komunikácia umožňujúca zariadeniam „dohodnúť sa“ na optimálnom formáte prenášaných dát. </a:t>
            </a:r>
          </a:p>
          <a:p>
            <a:pPr algn="just">
              <a:buFont typeface="Arial" pitchFamily="34" charset="0"/>
              <a:buChar char="•"/>
            </a:pPr>
            <a:r>
              <a:rPr lang="sk-SK" dirty="0" smtClean="0"/>
              <a:t> Ďalšou výhodou je integrované diaľkové ovládanie zariadení</a:t>
            </a:r>
          </a:p>
          <a:p>
            <a:pPr algn="just">
              <a:buFont typeface="Arial" pitchFamily="34" charset="0"/>
              <a:buChar char="•"/>
            </a:pPr>
            <a:r>
              <a:rPr lang="sk-SK" dirty="0" smtClean="0"/>
              <a:t> Dátová priepustnosť je až 10.2 </a:t>
            </a:r>
            <a:r>
              <a:rPr lang="sk-SK" dirty="0" err="1" smtClean="0"/>
              <a:t>Gb</a:t>
            </a:r>
            <a:r>
              <a:rPr lang="sk-SK" dirty="0" smtClean="0"/>
              <a:t>/s</a:t>
            </a:r>
            <a:endParaRPr lang="sk-SK" dirty="0"/>
          </a:p>
        </p:txBody>
      </p:sp>
      <p:pic>
        <p:nvPicPr>
          <p:cNvPr id="8" name="Obrázok 7" descr="HDMI4.jpg"/>
          <p:cNvPicPr>
            <a:picLocks noChangeAspect="1"/>
          </p:cNvPicPr>
          <p:nvPr/>
        </p:nvPicPr>
        <p:blipFill>
          <a:blip r:embed="rId2" cstate="print"/>
          <a:stretch>
            <a:fillRect/>
          </a:stretch>
        </p:blipFill>
        <p:spPr>
          <a:xfrm>
            <a:off x="6587264" y="2276872"/>
            <a:ext cx="1945176" cy="4354872"/>
          </a:xfrm>
          <a:prstGeom prst="rect">
            <a:avLst/>
          </a:prstGeom>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a:xfrm>
            <a:off x="179512" y="346646"/>
            <a:ext cx="8712968" cy="562074"/>
          </a:xfrm>
        </p:spPr>
        <p:txBody>
          <a:bodyPr>
            <a:noAutofit/>
          </a:bodyPr>
          <a:lstStyle/>
          <a:p>
            <a:pPr algn="ctr"/>
            <a:r>
              <a:rPr lang="sk-SK" sz="2800" dirty="0" smtClean="0"/>
              <a:t>Mechanizmus prerušenia a jeho využitie</a:t>
            </a:r>
            <a:endParaRPr lang="sk-SK" sz="2800" dirty="0"/>
          </a:p>
        </p:txBody>
      </p:sp>
      <p:sp>
        <p:nvSpPr>
          <p:cNvPr id="6" name="BlokTextu 5"/>
          <p:cNvSpPr txBox="1"/>
          <p:nvPr/>
        </p:nvSpPr>
        <p:spPr>
          <a:xfrm>
            <a:off x="395536" y="1268760"/>
            <a:ext cx="8496944" cy="2585323"/>
          </a:xfrm>
          <a:prstGeom prst="rect">
            <a:avLst/>
          </a:prstGeom>
          <a:noFill/>
        </p:spPr>
        <p:txBody>
          <a:bodyPr wrap="square" rtlCol="0">
            <a:spAutoFit/>
          </a:bodyPr>
          <a:lstStyle/>
          <a:p>
            <a:pPr algn="just"/>
            <a:r>
              <a:rPr lang="sk-SK" dirty="0" smtClean="0"/>
              <a:t>Systémová úroveň vstupu a výstupu</a:t>
            </a:r>
          </a:p>
          <a:p>
            <a:pPr algn="just"/>
            <a:r>
              <a:rPr lang="sk-SK" dirty="0" smtClean="0"/>
              <a:t>Systémová úroveň vstupu a výstupu znamená riadenie vstupných a výstupných činností na úrovni operačného systému. Základné princípy ovládania prídavných zariadení a inštrukcie, ktoré sa na tento účel používajú, nezávisia od použitého operačného systému. Konkrétna implementácia princípov, ktorá je v tejto kapitole zvolená na ilustráciu, platí pre operačný systém MS-DOS. </a:t>
            </a:r>
          </a:p>
          <a:p>
            <a:pPr algn="just"/>
            <a:endParaRPr lang="sk-SK" dirty="0" smtClean="0"/>
          </a:p>
          <a:p>
            <a:pPr algn="just"/>
            <a:r>
              <a:rPr lang="sk-SK" dirty="0" smtClean="0"/>
              <a:t>Prenos dát medzi počítačom a prídavným zariadením riadia riadiace signály CTL a FLG</a:t>
            </a:r>
          </a:p>
        </p:txBody>
      </p:sp>
      <p:pic>
        <p:nvPicPr>
          <p:cNvPr id="9" name="Obrázok 8" descr="Spolupraca.gif"/>
          <p:cNvPicPr>
            <a:picLocks noChangeAspect="1"/>
          </p:cNvPicPr>
          <p:nvPr/>
        </p:nvPicPr>
        <p:blipFill>
          <a:blip r:embed="rId2" cstate="print"/>
          <a:stretch>
            <a:fillRect/>
          </a:stretch>
        </p:blipFill>
        <p:spPr>
          <a:xfrm>
            <a:off x="1448172" y="4077072"/>
            <a:ext cx="6292180" cy="1772022"/>
          </a:xfrm>
          <a:prstGeom prst="rect">
            <a:avLst/>
          </a:prstGeom>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a:xfrm>
            <a:off x="179512" y="346646"/>
            <a:ext cx="8712968" cy="562074"/>
          </a:xfrm>
        </p:spPr>
        <p:txBody>
          <a:bodyPr>
            <a:noAutofit/>
          </a:bodyPr>
          <a:lstStyle/>
          <a:p>
            <a:pPr algn="ctr"/>
            <a:r>
              <a:rPr lang="sk-SK" sz="2800" dirty="0" smtClean="0"/>
              <a:t>Mechanizmus prerušenia a jeho využitie</a:t>
            </a:r>
            <a:endParaRPr lang="sk-SK" sz="2800" dirty="0"/>
          </a:p>
        </p:txBody>
      </p:sp>
      <p:sp>
        <p:nvSpPr>
          <p:cNvPr id="6" name="BlokTextu 5"/>
          <p:cNvSpPr txBox="1"/>
          <p:nvPr/>
        </p:nvSpPr>
        <p:spPr>
          <a:xfrm>
            <a:off x="395536" y="1268760"/>
            <a:ext cx="8496944" cy="2862322"/>
          </a:xfrm>
          <a:prstGeom prst="rect">
            <a:avLst/>
          </a:prstGeom>
          <a:noFill/>
        </p:spPr>
        <p:txBody>
          <a:bodyPr wrap="square" rtlCol="0">
            <a:spAutoFit/>
          </a:bodyPr>
          <a:lstStyle/>
          <a:p>
            <a:pPr algn="just"/>
            <a:r>
              <a:rPr lang="sk-SK" dirty="0" smtClean="0"/>
              <a:t>Signál CTL je ovládaný počítačom. Počítač nastavuje tento signál na aktívnu úroveň, keď požaduje prenos dát. Pri výstupe počítač týmto signálom oznamuje zariadeniu, že na výstupe z počítača sú pripravené údaje a žiada zariadenie, aby tieto dáta prevzalo a spracovalo. Pri vstupe dát predstavuje aktívna úroveň signálu CTL žiadosť o načítanie údajov, ktorú adresuje počítač prídavnému zariadeniu. Od prídavného zariadenia k počítaču smeruje signál FLG, ktorým zariadenie informuje počítač o svojom stave. </a:t>
            </a:r>
          </a:p>
          <a:p>
            <a:pPr algn="just"/>
            <a:r>
              <a:rPr lang="sk-SK" dirty="0" smtClean="0"/>
              <a:t>Z hľadiska reakcie na tieto riadiace signály rozlišujeme prídavné zariadenia </a:t>
            </a:r>
          </a:p>
          <a:p>
            <a:pPr lvl="1" algn="just">
              <a:buFont typeface="Arial" pitchFamily="34" charset="0"/>
              <a:buChar char="•"/>
            </a:pPr>
            <a:r>
              <a:rPr lang="sk-SK" dirty="0" smtClean="0"/>
              <a:t> synchrónne </a:t>
            </a:r>
          </a:p>
          <a:p>
            <a:pPr lvl="1" algn="just">
              <a:buFont typeface="Arial" pitchFamily="34" charset="0"/>
              <a:buChar char="•"/>
            </a:pPr>
            <a:r>
              <a:rPr lang="sk-SK" dirty="0" smtClean="0"/>
              <a:t> asynchrónne</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a:xfrm>
            <a:off x="179512" y="346646"/>
            <a:ext cx="8712968" cy="562074"/>
          </a:xfrm>
        </p:spPr>
        <p:txBody>
          <a:bodyPr>
            <a:noAutofit/>
          </a:bodyPr>
          <a:lstStyle/>
          <a:p>
            <a:pPr algn="ctr"/>
            <a:r>
              <a:rPr lang="sk-SK" sz="2800" dirty="0" smtClean="0"/>
              <a:t>Priamy prístup k pamäti</a:t>
            </a:r>
          </a:p>
        </p:txBody>
      </p:sp>
      <p:sp>
        <p:nvSpPr>
          <p:cNvPr id="6" name="BlokTextu 5"/>
          <p:cNvSpPr txBox="1"/>
          <p:nvPr/>
        </p:nvSpPr>
        <p:spPr>
          <a:xfrm>
            <a:off x="395536" y="1268760"/>
            <a:ext cx="8496944" cy="4524315"/>
          </a:xfrm>
          <a:prstGeom prst="rect">
            <a:avLst/>
          </a:prstGeom>
          <a:noFill/>
        </p:spPr>
        <p:txBody>
          <a:bodyPr wrap="square" rtlCol="0">
            <a:spAutoFit/>
          </a:bodyPr>
          <a:lstStyle/>
          <a:p>
            <a:pPr algn="just"/>
            <a:endParaRPr lang="sk-SK" dirty="0" smtClean="0"/>
          </a:p>
          <a:p>
            <a:pPr algn="just"/>
            <a:r>
              <a:rPr lang="sk-SK" dirty="0" smtClean="0"/>
              <a:t>Výstup z počítača na obrazovku je organizovaný ako priamy prístup k pamäti. To znamená, že údaje, ktoré sa majú zobraziť, sa zapisujú do vyhradenej oblasti pamäti (video pamäti), odkiaľ ich potom riadiaca jednotka obrazovky prečíta a transformuje na signály, ktoré riadia jas bodov obrazovky. Obrazovka môže pracovať v textovom alebo grafickom režime. Adresa video pamäti závisí od zvoleného režimu: v textovom režime má video pamäť adresu 0B800:0000, v grafickom režime 0A000:0000. Princíp priameho prístupu do pamäti vysvetlíme na textovom režime. </a:t>
            </a:r>
          </a:p>
          <a:p>
            <a:pPr algn="just"/>
            <a:endParaRPr lang="sk-SK" dirty="0" smtClean="0"/>
          </a:p>
          <a:p>
            <a:pPr algn="just"/>
            <a:r>
              <a:rPr lang="sk-SK" dirty="0" smtClean="0"/>
              <a:t>V textovom režime je každý znak zapísaný vo video pamäti v dvoch bajtoch: prvý bajt (na nižšej adrese) obsahuje ASCII kód znaku, druhý bajt atribúty znaku. Atribúty znaku sú:</a:t>
            </a:r>
          </a:p>
          <a:p>
            <a:pPr lvl="1" algn="just">
              <a:buFont typeface="Arial" pitchFamily="34" charset="0"/>
              <a:buChar char="•"/>
            </a:pPr>
            <a:r>
              <a:rPr lang="sk-SK" dirty="0" smtClean="0"/>
              <a:t> farba znaku (bity 0 – 3) </a:t>
            </a:r>
          </a:p>
          <a:p>
            <a:pPr lvl="1" algn="just">
              <a:buFont typeface="Arial" pitchFamily="34" charset="0"/>
              <a:buChar char="•"/>
            </a:pPr>
            <a:r>
              <a:rPr lang="sk-SK" dirty="0" smtClean="0"/>
              <a:t> farba pozadia (bity 4 – 6) </a:t>
            </a:r>
          </a:p>
          <a:p>
            <a:pPr lvl="1" algn="just">
              <a:buFont typeface="Arial" pitchFamily="34" charset="0"/>
              <a:buChar char="•"/>
            </a:pPr>
            <a:r>
              <a:rPr lang="sk-SK" dirty="0" smtClean="0"/>
              <a:t> blikanie (bit 7)</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a:xfrm>
            <a:off x="179512" y="346646"/>
            <a:ext cx="8712968" cy="562074"/>
          </a:xfrm>
        </p:spPr>
        <p:txBody>
          <a:bodyPr>
            <a:noAutofit/>
          </a:bodyPr>
          <a:lstStyle/>
          <a:p>
            <a:pPr algn="ctr"/>
            <a:r>
              <a:rPr lang="sk-SK" sz="2800" dirty="0" smtClean="0"/>
              <a:t>Správa vstupných a výstupných zariadení </a:t>
            </a:r>
          </a:p>
        </p:txBody>
      </p:sp>
      <p:sp>
        <p:nvSpPr>
          <p:cNvPr id="6" name="BlokTextu 5"/>
          <p:cNvSpPr txBox="1"/>
          <p:nvPr/>
        </p:nvSpPr>
        <p:spPr>
          <a:xfrm>
            <a:off x="395536" y="1268760"/>
            <a:ext cx="8496944" cy="4801314"/>
          </a:xfrm>
          <a:prstGeom prst="rect">
            <a:avLst/>
          </a:prstGeom>
          <a:noFill/>
        </p:spPr>
        <p:txBody>
          <a:bodyPr wrap="square" rtlCol="0">
            <a:spAutoFit/>
          </a:bodyPr>
          <a:lstStyle/>
          <a:p>
            <a:pPr algn="just"/>
            <a:endParaRPr lang="sk-SK" dirty="0" smtClean="0"/>
          </a:p>
          <a:p>
            <a:pPr algn="just"/>
            <a:r>
              <a:rPr lang="sk-SK" dirty="0" smtClean="0"/>
              <a:t>Z hľadiska množstva prenášaných dát rozdeľujeme vstupné a výstupné (ďalej označujeme V/V alebo I/O) zariadenia na: </a:t>
            </a:r>
          </a:p>
          <a:p>
            <a:pPr algn="just"/>
            <a:r>
              <a:rPr lang="sk-SK" dirty="0" smtClean="0"/>
              <a:t>znakové, kam patria klávesnice, znakové displeje a terminály, tlačiarne, myši, </a:t>
            </a:r>
            <a:r>
              <a:rPr lang="sk-SK" dirty="0" err="1" smtClean="0"/>
              <a:t>plottery</a:t>
            </a:r>
            <a:r>
              <a:rPr lang="sk-SK" dirty="0" smtClean="0"/>
              <a:t>, tablety apod., blokové, kde sa radia disky, CD ROM, magnetické pásky apod. </a:t>
            </a:r>
          </a:p>
          <a:p>
            <a:pPr algn="just"/>
            <a:endParaRPr lang="sk-SK" dirty="0" smtClean="0"/>
          </a:p>
          <a:p>
            <a:pPr algn="just"/>
            <a:r>
              <a:rPr lang="sk-SK" dirty="0" smtClean="0"/>
              <a:t>Komunikácia V/V zariadení</a:t>
            </a:r>
          </a:p>
          <a:p>
            <a:pPr algn="just"/>
            <a:endParaRPr lang="sk-SK" dirty="0" smtClean="0"/>
          </a:p>
          <a:p>
            <a:pPr algn="just"/>
            <a:r>
              <a:rPr lang="sk-SK" dirty="0" smtClean="0"/>
              <a:t>Vstupné a výstupné zariadenia, bez ohľadu na spôsob pripojenia, používajú štyri základné techniky riadenia prenosu: </a:t>
            </a:r>
          </a:p>
          <a:p>
            <a:pPr algn="just"/>
            <a:endParaRPr lang="sk-SK" dirty="0" smtClean="0"/>
          </a:p>
          <a:p>
            <a:pPr algn="just"/>
            <a:r>
              <a:rPr lang="sk-SK" dirty="0" smtClean="0"/>
              <a:t>· programové riadenie vstupu a výstupu, </a:t>
            </a:r>
          </a:p>
          <a:p>
            <a:pPr algn="just"/>
            <a:r>
              <a:rPr lang="sk-SK" dirty="0" smtClean="0"/>
              <a:t>· riadenie na základe prerušenia, </a:t>
            </a:r>
          </a:p>
          <a:p>
            <a:pPr algn="just"/>
            <a:r>
              <a:rPr lang="sk-SK" dirty="0" smtClean="0"/>
              <a:t>· priamy prístup k operačnej pamäti (DMA – </a:t>
            </a:r>
            <a:r>
              <a:rPr lang="sk-SK" dirty="0" err="1" smtClean="0"/>
              <a:t>Direct</a:t>
            </a:r>
            <a:r>
              <a:rPr lang="sk-SK" dirty="0" smtClean="0"/>
              <a:t> </a:t>
            </a:r>
            <a:r>
              <a:rPr lang="sk-SK" dirty="0" err="1" smtClean="0"/>
              <a:t>Memory</a:t>
            </a:r>
            <a:r>
              <a:rPr lang="sk-SK" dirty="0" smtClean="0"/>
              <a:t> Access), </a:t>
            </a:r>
          </a:p>
          <a:p>
            <a:pPr algn="just"/>
            <a:r>
              <a:rPr lang="sk-SK" dirty="0" smtClean="0"/>
              <a:t>· vstup a výstup pomocou špecializovaného procesora. </a:t>
            </a:r>
          </a:p>
          <a:p>
            <a:pPr algn="just"/>
            <a:endParaRPr lang="sk-SK" dirty="0" smtClean="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08920"/>
            <a:ext cx="8075240" cy="1143000"/>
          </a:xfrm>
        </p:spPr>
        <p:txBody>
          <a:bodyPr>
            <a:normAutofit/>
          </a:bodyPr>
          <a:lstStyle/>
          <a:p>
            <a:pPr algn="ctr"/>
            <a:r>
              <a:rPr lang="sk-SK" dirty="0" smtClean="0"/>
              <a:t>Ďakujem </a:t>
            </a:r>
            <a:r>
              <a:rPr lang="sk-SK" smtClean="0"/>
              <a:t>za pozornosť ...</a:t>
            </a:r>
            <a:endParaRPr lang="sk-SK"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562670"/>
            <a:ext cx="8291264" cy="634082"/>
          </a:xfrm>
        </p:spPr>
        <p:txBody>
          <a:bodyPr>
            <a:normAutofit fontScale="90000"/>
          </a:bodyPr>
          <a:lstStyle/>
          <a:p>
            <a:pPr algn="ctr"/>
            <a:r>
              <a:rPr lang="sk-SK" sz="2800" b="1" dirty="0" smtClean="0">
                <a:solidFill>
                  <a:schemeClr val="accent2">
                    <a:lumMod val="60000"/>
                    <a:lumOff val="40000"/>
                  </a:schemeClr>
                </a:solidFill>
              </a:rPr>
              <a:t>Súčasti počítača a komunikácia medzi nimi – komunikácia procesora s operačnou pamäťou </a:t>
            </a:r>
            <a:r>
              <a:rPr lang="pl-PL" b="1" i="1" dirty="0" smtClean="0">
                <a:solidFill>
                  <a:schemeClr val="accent2">
                    <a:lumMod val="60000"/>
                    <a:lumOff val="40000"/>
                  </a:schemeClr>
                </a:solidFill>
              </a:rPr>
              <a:t/>
            </a:r>
            <a:br>
              <a:rPr lang="pl-PL" b="1" i="1" dirty="0" smtClean="0">
                <a:solidFill>
                  <a:schemeClr val="accent2">
                    <a:lumMod val="60000"/>
                    <a:lumOff val="40000"/>
                  </a:schemeClr>
                </a:solidFill>
              </a:rPr>
            </a:br>
            <a:endParaRPr lang="sk-SK" dirty="0">
              <a:solidFill>
                <a:schemeClr val="accent2">
                  <a:lumMod val="60000"/>
                  <a:lumOff val="40000"/>
                </a:schemeClr>
              </a:solidFill>
            </a:endParaRPr>
          </a:p>
        </p:txBody>
      </p:sp>
      <p:pic>
        <p:nvPicPr>
          <p:cNvPr id="4" name="Zástupný symbol obsahu 3" descr="zbernica-pci-expres-2.jpg"/>
          <p:cNvPicPr>
            <a:picLocks noGrp="1" noChangeAspect="1"/>
          </p:cNvPicPr>
          <p:nvPr>
            <p:ph idx="1"/>
          </p:nvPr>
        </p:nvPicPr>
        <p:blipFill>
          <a:blip r:embed="rId2" cstate="print"/>
          <a:stretch>
            <a:fillRect/>
          </a:stretch>
        </p:blipFill>
        <p:spPr>
          <a:xfrm>
            <a:off x="2411760" y="4188221"/>
            <a:ext cx="3338254" cy="2265115"/>
          </a:xfrm>
          <a:prstGeom prst="rect">
            <a:avLst/>
          </a:prstGeom>
          <a:ln>
            <a:noFill/>
          </a:ln>
          <a:effectLst>
            <a:outerShdw blurRad="292100" dist="139700" dir="2700000" algn="tl" rotWithShape="0">
              <a:srgbClr val="333333">
                <a:alpha val="65000"/>
              </a:srgbClr>
            </a:outerShdw>
          </a:effectLst>
        </p:spPr>
      </p:pic>
      <p:sp>
        <p:nvSpPr>
          <p:cNvPr id="5" name="BlokTextu 4"/>
          <p:cNvSpPr txBox="1"/>
          <p:nvPr/>
        </p:nvSpPr>
        <p:spPr>
          <a:xfrm>
            <a:off x="323528" y="1196752"/>
            <a:ext cx="8568952" cy="2862322"/>
          </a:xfrm>
          <a:prstGeom prst="rect">
            <a:avLst/>
          </a:prstGeom>
          <a:noFill/>
        </p:spPr>
        <p:txBody>
          <a:bodyPr wrap="square" rtlCol="0">
            <a:spAutoFit/>
          </a:bodyPr>
          <a:lstStyle/>
          <a:p>
            <a:pPr algn="just"/>
            <a:r>
              <a:rPr lang="pl-PL" dirty="0" smtClean="0"/>
              <a:t>Funkcia zbernice a jej štruktúra</a:t>
            </a:r>
          </a:p>
          <a:p>
            <a:pPr algn="just"/>
            <a:endParaRPr lang="sk-SK" dirty="0" smtClean="0"/>
          </a:p>
          <a:p>
            <a:pPr algn="just">
              <a:buFont typeface="Arial" pitchFamily="34" charset="0"/>
              <a:buChar char="•"/>
            </a:pPr>
            <a:r>
              <a:rPr lang="sk-SK" dirty="0" smtClean="0"/>
              <a:t> Zbernica − komunikačná cesta medzi dvomi alebo viacerými  zariadeniami.</a:t>
            </a:r>
          </a:p>
          <a:p>
            <a:pPr algn="just">
              <a:buFont typeface="Arial" pitchFamily="34" charset="0"/>
              <a:buChar char="•"/>
            </a:pPr>
            <a:endParaRPr lang="sk-SK" dirty="0" smtClean="0"/>
          </a:p>
          <a:p>
            <a:pPr algn="just">
              <a:buFont typeface="Arial" pitchFamily="34" charset="0"/>
              <a:buChar char="•"/>
            </a:pPr>
            <a:r>
              <a:rPr lang="sk-SK" dirty="0" smtClean="0"/>
              <a:t> Systémová zbernica − zbernica, ktoré spája hlavné časti počítača (CPU, pamäť, V/V zariadenia).</a:t>
            </a:r>
          </a:p>
          <a:p>
            <a:pPr algn="just">
              <a:buFont typeface="Arial" pitchFamily="34" charset="0"/>
              <a:buChar char="•"/>
            </a:pPr>
            <a:endParaRPr lang="sk-SK" dirty="0" smtClean="0"/>
          </a:p>
          <a:p>
            <a:pPr algn="just">
              <a:buFont typeface="Arial" pitchFamily="34" charset="0"/>
              <a:buChar char="•"/>
            </a:pPr>
            <a:r>
              <a:rPr lang="sk-SK" dirty="0" smtClean="0"/>
              <a:t> Riadiaca (časovanie, synchronizácia, riadenie prístupu, špecifikovanie vykonávanej operácie), dátová (šírka zbernice a takt − prenosová kapacita) a </a:t>
            </a:r>
            <a:r>
              <a:rPr lang="sk-SK" dirty="0" err="1" smtClean="0"/>
              <a:t>adresová</a:t>
            </a:r>
            <a:r>
              <a:rPr lang="sk-SK" dirty="0" smtClean="0"/>
              <a:t> (šírka zbernice − obmedzenie pamäťovej kapacity) zbernica.</a:t>
            </a:r>
            <a:endParaRPr lang="sk-SK"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116632"/>
            <a:ext cx="8363272" cy="490066"/>
          </a:xfrm>
        </p:spPr>
        <p:txBody>
          <a:bodyPr>
            <a:normAutofit fontScale="90000"/>
          </a:bodyPr>
          <a:lstStyle/>
          <a:p>
            <a:pPr algn="ctr"/>
            <a:r>
              <a:rPr lang="sk-SK" sz="2800" dirty="0" smtClean="0"/>
              <a:t>Zbernica</a:t>
            </a:r>
            <a:endParaRPr lang="sk-SK" sz="2800" dirty="0"/>
          </a:p>
        </p:txBody>
      </p:sp>
      <p:sp>
        <p:nvSpPr>
          <p:cNvPr id="4" name="BlokTextu 3"/>
          <p:cNvSpPr txBox="1"/>
          <p:nvPr/>
        </p:nvSpPr>
        <p:spPr>
          <a:xfrm>
            <a:off x="251520" y="992917"/>
            <a:ext cx="8640960" cy="4524315"/>
          </a:xfrm>
          <a:prstGeom prst="rect">
            <a:avLst/>
          </a:prstGeom>
          <a:noFill/>
        </p:spPr>
        <p:txBody>
          <a:bodyPr wrap="square" rtlCol="0">
            <a:spAutoFit/>
          </a:bodyPr>
          <a:lstStyle/>
          <a:p>
            <a:pPr algn="just"/>
            <a:r>
              <a:rPr lang="sk-SK" dirty="0" smtClean="0"/>
              <a:t>Podľa funkcie:	</a:t>
            </a:r>
            <a:r>
              <a:rPr lang="sk-SK" dirty="0" err="1" smtClean="0"/>
              <a:t>adresová</a:t>
            </a:r>
            <a:r>
              <a:rPr lang="sk-SK" dirty="0" smtClean="0"/>
              <a:t> (AB - </a:t>
            </a:r>
            <a:r>
              <a:rPr lang="sk-SK" dirty="0" err="1" smtClean="0"/>
              <a:t>Address</a:t>
            </a:r>
            <a:r>
              <a:rPr lang="sk-SK" dirty="0" smtClean="0"/>
              <a:t> </a:t>
            </a:r>
            <a:r>
              <a:rPr lang="sk-SK" dirty="0" err="1" smtClean="0"/>
              <a:t>Bus</a:t>
            </a:r>
            <a:r>
              <a:rPr lang="sk-SK" dirty="0" smtClean="0"/>
              <a:t>);</a:t>
            </a:r>
          </a:p>
          <a:p>
            <a:pPr algn="just"/>
            <a:r>
              <a:rPr lang="sk-SK" dirty="0" smtClean="0"/>
              <a:t>		dátová (DB - </a:t>
            </a:r>
            <a:r>
              <a:rPr lang="sk-SK" dirty="0" err="1" smtClean="0"/>
              <a:t>Data</a:t>
            </a:r>
            <a:r>
              <a:rPr lang="sk-SK" dirty="0" smtClean="0"/>
              <a:t> </a:t>
            </a:r>
            <a:r>
              <a:rPr lang="sk-SK" dirty="0" err="1" smtClean="0"/>
              <a:t>Bus</a:t>
            </a:r>
            <a:r>
              <a:rPr lang="sk-SK" dirty="0" smtClean="0"/>
              <a:t>);</a:t>
            </a:r>
          </a:p>
          <a:p>
            <a:pPr algn="just"/>
            <a:r>
              <a:rPr lang="sk-SK" dirty="0" smtClean="0"/>
              <a:t>		riadiaca (CB - </a:t>
            </a:r>
            <a:r>
              <a:rPr lang="sk-SK" dirty="0" err="1" smtClean="0"/>
              <a:t>Control</a:t>
            </a:r>
            <a:r>
              <a:rPr lang="sk-SK" dirty="0" smtClean="0"/>
              <a:t> </a:t>
            </a:r>
            <a:r>
              <a:rPr lang="sk-SK" dirty="0" err="1" smtClean="0"/>
              <a:t>Bus</a:t>
            </a:r>
            <a:r>
              <a:rPr lang="sk-SK" dirty="0" smtClean="0"/>
              <a:t>);</a:t>
            </a:r>
          </a:p>
          <a:p>
            <a:pPr algn="just"/>
            <a:r>
              <a:rPr lang="sk-SK" dirty="0" smtClean="0"/>
              <a:t>		napájacia.</a:t>
            </a:r>
          </a:p>
          <a:p>
            <a:pPr algn="just"/>
            <a:endParaRPr lang="sk-SK" dirty="0" smtClean="0"/>
          </a:p>
          <a:p>
            <a:pPr algn="just"/>
            <a:r>
              <a:rPr lang="sk-SK" dirty="0" smtClean="0"/>
              <a:t>Podľa smeru: 	jednosmerné, napríklad AB;</a:t>
            </a:r>
          </a:p>
          <a:p>
            <a:pPr algn="just"/>
            <a:r>
              <a:rPr lang="sk-SK" dirty="0" smtClean="0"/>
              <a:t>		obojsmerné, napríklad DB.</a:t>
            </a:r>
          </a:p>
          <a:p>
            <a:pPr algn="just"/>
            <a:endParaRPr lang="sk-SK" dirty="0" smtClean="0"/>
          </a:p>
          <a:p>
            <a:pPr algn="just"/>
            <a:r>
              <a:rPr lang="sk-SK" dirty="0" smtClean="0"/>
              <a:t>Podľa </a:t>
            </a:r>
            <a:r>
              <a:rPr lang="sk-SK" dirty="0" err="1" smtClean="0"/>
              <a:t>synchronicácie</a:t>
            </a:r>
            <a:r>
              <a:rPr lang="sk-SK" dirty="0" smtClean="0"/>
              <a:t>:	</a:t>
            </a:r>
            <a:r>
              <a:rPr lang="sk-SK" dirty="0" err="1" smtClean="0"/>
              <a:t>Synchronná</a:t>
            </a:r>
            <a:r>
              <a:rPr lang="sk-SK" dirty="0" smtClean="0"/>
              <a:t>  zbernica - pracuje synchrónne s 				procesorom počítača. </a:t>
            </a:r>
          </a:p>
          <a:p>
            <a:pPr algn="just"/>
            <a:r>
              <a:rPr lang="sk-SK" dirty="0" smtClean="0"/>
              <a:t>			</a:t>
            </a:r>
            <a:r>
              <a:rPr lang="sk-SK" dirty="0" err="1" smtClean="0"/>
              <a:t>Multimaster</a:t>
            </a:r>
            <a:r>
              <a:rPr lang="sk-SK" dirty="0" smtClean="0"/>
              <a:t>  zbernica - dovoľujúca tzv. </a:t>
            </a:r>
            <a:r>
              <a:rPr lang="sk-SK" dirty="0" err="1" smtClean="0"/>
              <a:t>busmastering</a:t>
            </a:r>
            <a:r>
              <a:rPr lang="sk-SK" dirty="0" smtClean="0"/>
              <a:t>, 				</a:t>
            </a:r>
            <a:r>
              <a:rPr lang="sk-SK" dirty="0" err="1" smtClean="0"/>
              <a:t>Pseudosynchronná</a:t>
            </a:r>
            <a:r>
              <a:rPr lang="sk-SK" dirty="0" smtClean="0"/>
              <a:t> zbernica - umožňuje oneskoriť 				prenos dát o určitý počet hodinových periód. </a:t>
            </a:r>
          </a:p>
          <a:p>
            <a:pPr algn="just"/>
            <a:endParaRPr lang="sk-SK" dirty="0" smtClean="0"/>
          </a:p>
          <a:p>
            <a:pPr algn="just"/>
            <a:r>
              <a:rPr lang="sk-SK" dirty="0" err="1" smtClean="0"/>
              <a:t>Asynchronné</a:t>
            </a:r>
            <a:r>
              <a:rPr lang="sk-SK" dirty="0" smtClean="0"/>
              <a:t>:		jednostranne riadené (centrálny rozvod)</a:t>
            </a:r>
          </a:p>
          <a:p>
            <a:pPr algn="just"/>
            <a:r>
              <a:rPr lang="sk-SK" dirty="0" smtClean="0"/>
              <a:t>			obojstranne kvitovaný režim.</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476672"/>
            <a:ext cx="8291264" cy="634082"/>
          </a:xfrm>
        </p:spPr>
        <p:txBody>
          <a:bodyPr>
            <a:normAutofit fontScale="90000"/>
          </a:bodyPr>
          <a:lstStyle/>
          <a:p>
            <a:pPr algn="ctr"/>
            <a:r>
              <a:rPr lang="sk-SK" sz="3100" b="1" i="1" dirty="0" smtClean="0"/>
              <a:t>Operačná pamäť</a:t>
            </a:r>
            <a:r>
              <a:rPr lang="sk-SK" b="1" i="1" dirty="0" smtClean="0"/>
              <a:t/>
            </a:r>
            <a:br>
              <a:rPr lang="sk-SK" b="1" i="1" dirty="0" smtClean="0"/>
            </a:br>
            <a:endParaRPr lang="sk-SK" dirty="0"/>
          </a:p>
        </p:txBody>
      </p:sp>
      <p:pic>
        <p:nvPicPr>
          <p:cNvPr id="5" name="Zástupný symbol obsahu 4" descr="operacna-pamet-a-vsetko-co-by-ste-o-nej-mali-vediet-1.jpg"/>
          <p:cNvPicPr>
            <a:picLocks noGrp="1" noChangeAspect="1"/>
          </p:cNvPicPr>
          <p:nvPr>
            <p:ph idx="1"/>
          </p:nvPr>
        </p:nvPicPr>
        <p:blipFill>
          <a:blip r:embed="rId2" cstate="print"/>
          <a:stretch>
            <a:fillRect/>
          </a:stretch>
        </p:blipFill>
        <p:spPr>
          <a:xfrm>
            <a:off x="1259632" y="2399798"/>
            <a:ext cx="1800200" cy="1350150"/>
          </a:xfrm>
        </p:spPr>
      </p:pic>
      <p:sp>
        <p:nvSpPr>
          <p:cNvPr id="4" name="BlokTextu 3"/>
          <p:cNvSpPr txBox="1"/>
          <p:nvPr/>
        </p:nvSpPr>
        <p:spPr>
          <a:xfrm>
            <a:off x="323528" y="1052736"/>
            <a:ext cx="8496944" cy="1200329"/>
          </a:xfrm>
          <a:prstGeom prst="rect">
            <a:avLst/>
          </a:prstGeom>
          <a:noFill/>
        </p:spPr>
        <p:txBody>
          <a:bodyPr wrap="square" rtlCol="0">
            <a:spAutoFit/>
          </a:bodyPr>
          <a:lstStyle/>
          <a:p>
            <a:pPr algn="just"/>
            <a:r>
              <a:rPr lang="sk-SK" dirty="0" smtClean="0"/>
              <a:t>Pojem operačná pamäť patrí medzi najfrekventovanejšie pojmy v oblasti výpočtovej techniky a tak sme pre vás na túto tému pripravili recenziu, v ktorej sa dozviete základné informácie o tomto hardware, ktorý je súčasťou každého počítača.</a:t>
            </a:r>
          </a:p>
        </p:txBody>
      </p:sp>
      <p:sp>
        <p:nvSpPr>
          <p:cNvPr id="6" name="BlokTextu 5"/>
          <p:cNvSpPr txBox="1"/>
          <p:nvPr/>
        </p:nvSpPr>
        <p:spPr>
          <a:xfrm>
            <a:off x="467544" y="3789040"/>
            <a:ext cx="8280920" cy="2585323"/>
          </a:xfrm>
          <a:prstGeom prst="rect">
            <a:avLst/>
          </a:prstGeom>
          <a:noFill/>
        </p:spPr>
        <p:txBody>
          <a:bodyPr wrap="square" rtlCol="0">
            <a:spAutoFit/>
          </a:bodyPr>
          <a:lstStyle/>
          <a:p>
            <a:pPr algn="just"/>
            <a:r>
              <a:rPr lang="sk-SK" dirty="0" smtClean="0"/>
              <a:t>Operačná pamäť je krátkodobá pamäť počítača, ktorá je </a:t>
            </a:r>
            <a:r>
              <a:rPr lang="sk-SK" dirty="0" err="1" smtClean="0"/>
              <a:t>viacmenej</a:t>
            </a:r>
            <a:r>
              <a:rPr lang="sk-SK" dirty="0" smtClean="0"/>
              <a:t> určená ku krátkodobému zápisu aj čítaniu dát. Slovom „krátkodobá“ je myslené, že pamäť uchováva dáta, </a:t>
            </a:r>
            <a:r>
              <a:rPr lang="sk-SK" dirty="0" err="1" smtClean="0"/>
              <a:t>narozdiel</a:t>
            </a:r>
            <a:r>
              <a:rPr lang="sk-SK" dirty="0" smtClean="0"/>
              <a:t> od pevného disku, len krátkodobo. Pri vypnutom stave (alebo reštarte) sú všetky dáta nenávratne stratené, preto je tu nutné ukladanie dát a inštalovanie softwaru na pevný disk. Do operačnej pamäte sa nám pri chode počítača načítajú všetky spustené programy a iné aplikácie, vrátane operačného systému, ktorý „zožerie“ najviac miesta. Uložené dáta sa teda do pamäte načítajú, aby sme s nimi mohli pracovať. To je celý princíp fungovania operačnej pamäte.</a:t>
            </a:r>
            <a:endParaRPr lang="sk-SK" dirty="0"/>
          </a:p>
        </p:txBody>
      </p:sp>
      <p:pic>
        <p:nvPicPr>
          <p:cNvPr id="7" name="Obrázok 6" descr="operacna-pamet-a-vsetko-co-by-ste-o-nej-mali-vediet-2.jpg"/>
          <p:cNvPicPr>
            <a:picLocks noChangeAspect="1"/>
          </p:cNvPicPr>
          <p:nvPr/>
        </p:nvPicPr>
        <p:blipFill>
          <a:blip r:embed="rId3" cstate="print"/>
          <a:stretch>
            <a:fillRect/>
          </a:stretch>
        </p:blipFill>
        <p:spPr>
          <a:xfrm>
            <a:off x="4050184" y="2564904"/>
            <a:ext cx="3762176" cy="984127"/>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363272" cy="634082"/>
          </a:xfrm>
        </p:spPr>
        <p:txBody>
          <a:bodyPr>
            <a:normAutofit/>
          </a:bodyPr>
          <a:lstStyle/>
          <a:p>
            <a:pPr algn="ctr"/>
            <a:r>
              <a:rPr lang="sk-SK" sz="2800" b="1" i="1" dirty="0" smtClean="0"/>
              <a:t>Operačná pamäť</a:t>
            </a:r>
            <a:endParaRPr lang="sk-SK" sz="2800" dirty="0"/>
          </a:p>
        </p:txBody>
      </p:sp>
      <p:sp>
        <p:nvSpPr>
          <p:cNvPr id="4" name="BlokTextu 3"/>
          <p:cNvSpPr txBox="1"/>
          <p:nvPr/>
        </p:nvSpPr>
        <p:spPr>
          <a:xfrm>
            <a:off x="323528" y="1247849"/>
            <a:ext cx="8424936" cy="3693319"/>
          </a:xfrm>
          <a:prstGeom prst="rect">
            <a:avLst/>
          </a:prstGeom>
          <a:noFill/>
        </p:spPr>
        <p:txBody>
          <a:bodyPr wrap="square" rtlCol="0">
            <a:spAutoFit/>
          </a:bodyPr>
          <a:lstStyle/>
          <a:p>
            <a:pPr algn="just"/>
            <a:r>
              <a:rPr lang="sk-SK" dirty="0" smtClean="0"/>
              <a:t>Pri počítačoch, notebookoch a iných mobilných zariadeniach ako sú tablety a UMPC, je najpoužívanejším typom pamäti tzv. RAM (</a:t>
            </a:r>
            <a:r>
              <a:rPr lang="sk-SK" dirty="0" err="1" smtClean="0"/>
              <a:t>Random</a:t>
            </a:r>
            <a:r>
              <a:rPr lang="sk-SK" dirty="0" smtClean="0"/>
              <a:t> Access </a:t>
            </a:r>
            <a:r>
              <a:rPr lang="sk-SK" dirty="0" err="1" smtClean="0"/>
              <a:t>Memory</a:t>
            </a:r>
            <a:r>
              <a:rPr lang="sk-SK" dirty="0" smtClean="0"/>
              <a:t>) niekedy sa nazýva RWM (</a:t>
            </a:r>
            <a:r>
              <a:rPr lang="sk-SK" dirty="0" err="1" smtClean="0"/>
              <a:t>Read</a:t>
            </a:r>
            <a:r>
              <a:rPr lang="sk-SK" dirty="0" smtClean="0"/>
              <a:t> </a:t>
            </a:r>
            <a:r>
              <a:rPr lang="sk-SK" dirty="0" err="1" smtClean="0"/>
              <a:t>Write</a:t>
            </a:r>
            <a:r>
              <a:rPr lang="sk-SK" dirty="0" smtClean="0"/>
              <a:t> </a:t>
            </a:r>
            <a:r>
              <a:rPr lang="sk-SK" dirty="0" err="1" smtClean="0"/>
              <a:t>Memory</a:t>
            </a:r>
            <a:r>
              <a:rPr lang="sk-SK" dirty="0" smtClean="0"/>
              <a:t>), pretože slúži ako k čítaniu, tak aj k zápisu dát, s ktorými pracuje. </a:t>
            </a:r>
            <a:r>
              <a:rPr lang="sk-SK" dirty="0" err="1" smtClean="0"/>
              <a:t>Okram</a:t>
            </a:r>
            <a:r>
              <a:rPr lang="sk-SK" dirty="0" smtClean="0"/>
              <a:t> RAM existuje tiež ROM (</a:t>
            </a:r>
            <a:r>
              <a:rPr lang="sk-SK" dirty="0" err="1" smtClean="0"/>
              <a:t>Read</a:t>
            </a:r>
            <a:r>
              <a:rPr lang="sk-SK" dirty="0" smtClean="0"/>
              <a:t> </a:t>
            </a:r>
            <a:r>
              <a:rPr lang="sk-SK" dirty="0" err="1" smtClean="0"/>
              <a:t>Only</a:t>
            </a:r>
            <a:r>
              <a:rPr lang="sk-SK" dirty="0" smtClean="0"/>
              <a:t> </a:t>
            </a:r>
            <a:r>
              <a:rPr lang="sk-SK" dirty="0" err="1" smtClean="0"/>
              <a:t>Memory</a:t>
            </a:r>
            <a:r>
              <a:rPr lang="sk-SK" dirty="0" smtClean="0"/>
              <a:t>), ako už z názvu vyplýva, slúži len pre čítanie dát. Pamäť typu ROM sa pamätá dáta aj po odpojení napájania.</a:t>
            </a:r>
          </a:p>
          <a:p>
            <a:pPr algn="just"/>
            <a:endParaRPr lang="sk-SK" dirty="0" smtClean="0"/>
          </a:p>
          <a:p>
            <a:pPr algn="just"/>
            <a:r>
              <a:rPr lang="sk-SK" dirty="0" smtClean="0"/>
              <a:t>Medzi základné charakteristiky pamäti patrí jej veľkosť (kapacita) a frekvencia (kmitočet), na ktorý beží. Tieto základné charakteristiky sú veľmi dôležitým údajom pre celkovú výkonnosť počítača. V dnešnej dobe, kedy väčšina počítačov beží pod operačným systémom Windows XP alebo Vista, je požiadaviek na kapacitu pamäti výrazne viac. Pre Windows XP sa </a:t>
            </a:r>
            <a:r>
              <a:rPr lang="sk-SK" dirty="0" err="1" smtClean="0"/>
              <a:t>doporučuje</a:t>
            </a:r>
            <a:r>
              <a:rPr lang="sk-SK" dirty="0" smtClean="0"/>
              <a:t> 512MB RAM, pre Windows Vista je to až 1GB (1024MB) RAM. </a:t>
            </a:r>
            <a:endParaRPr lang="sk-SK"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363272" cy="490066"/>
          </a:xfrm>
        </p:spPr>
        <p:txBody>
          <a:bodyPr>
            <a:normAutofit fontScale="90000"/>
          </a:bodyPr>
          <a:lstStyle/>
          <a:p>
            <a:pPr algn="ctr"/>
            <a:r>
              <a:rPr lang="sk-SK" sz="2800" b="1" i="1" dirty="0" smtClean="0"/>
              <a:t>Operačná pamäť</a:t>
            </a:r>
            <a:endParaRPr lang="sk-SK" sz="2800" dirty="0"/>
          </a:p>
        </p:txBody>
      </p:sp>
      <p:sp>
        <p:nvSpPr>
          <p:cNvPr id="5" name="BlokTextu 4"/>
          <p:cNvSpPr txBox="1"/>
          <p:nvPr/>
        </p:nvSpPr>
        <p:spPr>
          <a:xfrm>
            <a:off x="251520" y="1203717"/>
            <a:ext cx="8712968" cy="2585323"/>
          </a:xfrm>
          <a:prstGeom prst="rect">
            <a:avLst/>
          </a:prstGeom>
          <a:noFill/>
        </p:spPr>
        <p:txBody>
          <a:bodyPr wrap="square" rtlCol="0">
            <a:spAutoFit/>
          </a:bodyPr>
          <a:lstStyle/>
          <a:p>
            <a:pPr algn="just"/>
            <a:r>
              <a:rPr lang="sk-SK" dirty="0" smtClean="0"/>
              <a:t>Frekvencia je tiež dosť dôležitou vlastnosťou pamäti. Bežne užívané sú frekvencie 400MHz (tzv. DDR pamäti pre staršie základné dosky), ďalej potom 533MHz, 667MHz a 800MHz. Rýchlejšie frekvencie nad 400MHz podporujú nové základné dosky pre procesory AMD a Intel so </a:t>
            </a:r>
            <a:r>
              <a:rPr lang="sk-SK" dirty="0" err="1" smtClean="0"/>
              <a:t>socketmi</a:t>
            </a:r>
            <a:r>
              <a:rPr lang="sk-SK" dirty="0" smtClean="0"/>
              <a:t> AM2 a 775, tieto pamäte sú označované (okrem tých najnovších) ako DDR2. Myslím, že najrozumnejšie (hlavne kvôli cene) je zlatá stredná cesta. Dnes sa vyrábajú rôzne pamäte o rôznych veľkostiach a rôznych frekvenciách. Je tu mnoho výrobcov (napr. </a:t>
            </a:r>
            <a:r>
              <a:rPr lang="sk-SK" dirty="0" err="1" smtClean="0"/>
              <a:t>A-Data</a:t>
            </a:r>
            <a:r>
              <a:rPr lang="sk-SK" dirty="0" smtClean="0"/>
              <a:t>, </a:t>
            </a:r>
            <a:r>
              <a:rPr lang="sk-SK" dirty="0" err="1" smtClean="0"/>
              <a:t>Corsair</a:t>
            </a:r>
            <a:r>
              <a:rPr lang="sk-SK" dirty="0" smtClean="0"/>
              <a:t>, </a:t>
            </a:r>
            <a:r>
              <a:rPr lang="sk-SK" dirty="0" err="1" smtClean="0"/>
              <a:t>Geil</a:t>
            </a:r>
            <a:r>
              <a:rPr lang="sk-SK" dirty="0" smtClean="0"/>
              <a:t>, </a:t>
            </a:r>
            <a:r>
              <a:rPr lang="sk-SK" dirty="0" err="1" smtClean="0"/>
              <a:t>Hynix</a:t>
            </a:r>
            <a:r>
              <a:rPr lang="sk-SK" dirty="0" smtClean="0"/>
              <a:t>, </a:t>
            </a:r>
            <a:r>
              <a:rPr lang="sk-SK" dirty="0" err="1" smtClean="0"/>
              <a:t>Kingmax</a:t>
            </a:r>
            <a:r>
              <a:rPr lang="sk-SK" dirty="0" smtClean="0"/>
              <a:t>, Kingston, OCZ, Samsung … a ďalší), ktorí sa odlišujú v ponukách pamätí a ich kvalite.</a:t>
            </a:r>
            <a:endParaRPr lang="sk-SK"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chnický">
  <a:themeElements>
    <a:clrScheme name="Technický">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ký">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ký">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Motív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706</TotalTime>
  <Words>4105</Words>
  <Application>Microsoft Office PowerPoint</Application>
  <PresentationFormat>Prezentácia na obrazovke (4:3)</PresentationFormat>
  <Paragraphs>350</Paragraphs>
  <Slides>47</Slides>
  <Notes>2</Notes>
  <HiddenSlides>0</HiddenSlides>
  <MMClips>1</MMClips>
  <ScaleCrop>false</ScaleCrop>
  <HeadingPairs>
    <vt:vector size="4" baseType="variant">
      <vt:variant>
        <vt:lpstr>Motív</vt:lpstr>
      </vt:variant>
      <vt:variant>
        <vt:i4>1</vt:i4>
      </vt:variant>
      <vt:variant>
        <vt:lpstr>Nadpisy snímok</vt:lpstr>
      </vt:variant>
      <vt:variant>
        <vt:i4>47</vt:i4>
      </vt:variant>
    </vt:vector>
  </HeadingPairs>
  <TitlesOfParts>
    <vt:vector size="48" baseType="lpstr">
      <vt:lpstr>Technický</vt:lpstr>
      <vt:lpstr>Počítačové systémy 3</vt:lpstr>
      <vt:lpstr>Abstrakt modulu</vt:lpstr>
      <vt:lpstr>Súčasti počítača a komunikácia medzi nimi – komunikácia procesora s operačnou pamäťou</vt:lpstr>
      <vt:lpstr>Komunikácia procesora s radičmi vstupno-výstupných zariadení</vt:lpstr>
      <vt:lpstr>Súčasti počítača a komunikácia medzi nimi – komunikácia procesora s operačnou pamäťou  </vt:lpstr>
      <vt:lpstr>Zbernica</vt:lpstr>
      <vt:lpstr>Operačná pamäť </vt:lpstr>
      <vt:lpstr>Operačná pamäť</vt:lpstr>
      <vt:lpstr>Operačná pamäť</vt:lpstr>
      <vt:lpstr>Rozdelenie polovodičových pamäti</vt:lpstr>
      <vt:lpstr>Rozdelenie polovodičových pamäti</vt:lpstr>
      <vt:lpstr>Dynamická RAM pamäť</vt:lpstr>
      <vt:lpstr>Virtuálna operačná pamäť</vt:lpstr>
      <vt:lpstr>Virtuálna operačná pamäť</vt:lpstr>
      <vt:lpstr>Virtuálna operačná pamäť</vt:lpstr>
      <vt:lpstr>Virtuálna operačná pamäť</vt:lpstr>
      <vt:lpstr>Virtuálna operačná pamäť</vt:lpstr>
      <vt:lpstr>Virtuálna operačná pamäť</vt:lpstr>
      <vt:lpstr>Virtuálna operačná pamäť</vt:lpstr>
      <vt:lpstr>Rýchle vyrovnávacie pamäte (cache) pre CPU</vt:lpstr>
      <vt:lpstr>Rýchle vyrovnávacie pamäte (cache) pre CPU</vt:lpstr>
      <vt:lpstr>Pamäťová hierarchia</vt:lpstr>
      <vt:lpstr>Pamäťová hierarchia</vt:lpstr>
      <vt:lpstr>Komunikácia procesora s radičmi vstupno-výstupných zariadení</vt:lpstr>
      <vt:lpstr>Radič zariadenia, porty, komunikácia procesora s portami</vt:lpstr>
      <vt:lpstr>Radič zariadenia, porty, komunikácia procesora s portami</vt:lpstr>
      <vt:lpstr>Radič zariadenia, porty, komunikácia procesora s portami</vt:lpstr>
      <vt:lpstr>Radič zariadenia, porty, komunikácia procesora s portami</vt:lpstr>
      <vt:lpstr>Radič zariadenia, porty, komunikácia procesora s portami</vt:lpstr>
      <vt:lpstr>Radič zariadenia, porty, komunikácia procesora s portami</vt:lpstr>
      <vt:lpstr>Radič zariadenia, porty, komunikácia procesora s portami</vt:lpstr>
      <vt:lpstr>Radič zariadenia, porty, komunikácia procesora s portami</vt:lpstr>
      <vt:lpstr>Radič zariadenia, porty, komunikácia procesora s portami</vt:lpstr>
      <vt:lpstr>Radič zariadenia, porty, komunikácia procesora s portami</vt:lpstr>
      <vt:lpstr>Radič zariadenia, porty, komunikácia procesora s portami</vt:lpstr>
      <vt:lpstr>Radič zariadenia, porty, komunikácia procesora s portami</vt:lpstr>
      <vt:lpstr>Radič zariadenia, porty, komunikácia procesora s portami</vt:lpstr>
      <vt:lpstr>Radič zariadenia, porty, komunikácia procesora s portami</vt:lpstr>
      <vt:lpstr>Radič zariadenia, porty, komunikácia procesora s portami</vt:lpstr>
      <vt:lpstr>Radič zariadenia, porty, komunikácia procesora s portami</vt:lpstr>
      <vt:lpstr>Radič zariadenia, porty, komunikácia procesora s portami</vt:lpstr>
      <vt:lpstr>Radič zariadenia, porty, komunikácia procesora s portami</vt:lpstr>
      <vt:lpstr>Mechanizmus prerušenia a jeho využitie</vt:lpstr>
      <vt:lpstr>Mechanizmus prerušenia a jeho využitie</vt:lpstr>
      <vt:lpstr>Priamy prístup k pamäti</vt:lpstr>
      <vt:lpstr>Správa vstupných a výstupných zariadení </vt:lpstr>
      <vt:lpstr>Ďakujem za pozornosť ...</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Snímka 1</dc:title>
  <dc:creator>user</dc:creator>
  <cp:lastModifiedBy>pc_ki</cp:lastModifiedBy>
  <cp:revision>56</cp:revision>
  <dcterms:created xsi:type="dcterms:W3CDTF">2010-09-30T11:11:14Z</dcterms:created>
  <dcterms:modified xsi:type="dcterms:W3CDTF">2010-10-02T09:23:20Z</dcterms:modified>
</cp:coreProperties>
</file>